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ink/ink1.xml" ContentType="application/inkml+xml"/>
  <Override PartName="/ppt/notesSlides/notesSlide3.xml" ContentType="application/vnd.openxmlformats-officedocument.presentationml.notesSlide+xml"/>
  <Override PartName="/ppt/ink/ink2.xml" ContentType="application/inkml+xml"/>
  <Override PartName="/ppt/ink/ink3.xml" ContentType="application/inkml+xml"/>
  <Override PartName="/ppt/ink/ink4.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5.xml" ContentType="application/inkml+xml"/>
  <Override PartName="/ppt/notesSlides/notesSlide6.xml" ContentType="application/vnd.openxmlformats-officedocument.presentationml.notesSlide+xml"/>
  <Override PartName="/ppt/ink/ink6.xml" ContentType="application/inkml+xml"/>
  <Override PartName="/ppt/ink/ink7.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59" r:id="rId3"/>
    <p:sldId id="257" r:id="rId4"/>
    <p:sldId id="263" r:id="rId5"/>
    <p:sldId id="260" r:id="rId6"/>
    <p:sldId id="262" r:id="rId7"/>
    <p:sldId id="266" r:id="rId8"/>
    <p:sldId id="267" r:id="rId9"/>
    <p:sldId id="264" r:id="rId10"/>
    <p:sldId id="265" r:id="rId11"/>
    <p:sldId id="268" r:id="rId12"/>
    <p:sldId id="280" r:id="rId13"/>
    <p:sldId id="281" r:id="rId14"/>
    <p:sldId id="269" r:id="rId15"/>
    <p:sldId id="270" r:id="rId16"/>
    <p:sldId id="274" r:id="rId17"/>
    <p:sldId id="273" r:id="rId18"/>
    <p:sldId id="272" r:id="rId19"/>
    <p:sldId id="271" r:id="rId20"/>
    <p:sldId id="275" r:id="rId21"/>
    <p:sldId id="276" r:id="rId22"/>
    <p:sldId id="278" r:id="rId23"/>
    <p:sldId id="279"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5D36A"/>
    <a:srgbClr val="BC644C"/>
    <a:srgbClr val="9999FF"/>
    <a:srgbClr val="FFCC99"/>
    <a:srgbClr val="E5E4E8"/>
    <a:srgbClr val="00B0F0"/>
    <a:srgbClr val="3399FF"/>
    <a:srgbClr val="4472C4"/>
    <a:srgbClr val="0D796F"/>
    <a:srgbClr val="D9E2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82256" autoAdjust="0"/>
  </p:normalViewPr>
  <p:slideViewPr>
    <p:cSldViewPr snapToGrid="0">
      <p:cViewPr varScale="1">
        <p:scale>
          <a:sx n="94" d="100"/>
          <a:sy n="94" d="100"/>
        </p:scale>
        <p:origin x="312" y="7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EC5B843-B1B6-4843-97CB-0A116CDDD94B}" type="doc">
      <dgm:prSet loTypeId="urn:microsoft.com/office/officeart/2005/8/layout/hierarchy2" loCatId="hierarchy" qsTypeId="urn:microsoft.com/office/officeart/2005/8/quickstyle/simple2" qsCatId="simple" csTypeId="urn:microsoft.com/office/officeart/2005/8/colors/accent6_1" csCatId="accent6" phldr="1"/>
      <dgm:spPr/>
      <dgm:t>
        <a:bodyPr/>
        <a:lstStyle/>
        <a:p>
          <a:endParaRPr lang="en-US"/>
        </a:p>
      </dgm:t>
    </dgm:pt>
    <dgm:pt modelId="{8E84A522-B8F0-4A14-86F3-0F837139B278}">
      <dgm:prSet phldrT="[Text]" custT="1"/>
      <dgm:spPr/>
      <dgm:t>
        <a:bodyPr/>
        <a:lstStyle/>
        <a:p>
          <a:r>
            <a:rPr lang="en-US" sz="1400" dirty="0"/>
            <a:t>Microbiome study</a:t>
          </a:r>
        </a:p>
      </dgm:t>
    </dgm:pt>
    <dgm:pt modelId="{676842DF-428E-499D-A269-CE9A355C204F}" type="parTrans" cxnId="{0B5E6979-F968-40D0-B6C0-D3C9E3EEE293}">
      <dgm:prSet/>
      <dgm:spPr/>
      <dgm:t>
        <a:bodyPr/>
        <a:lstStyle/>
        <a:p>
          <a:endParaRPr lang="en-US" sz="1400"/>
        </a:p>
      </dgm:t>
    </dgm:pt>
    <dgm:pt modelId="{8B9692E0-F552-4F35-9614-BDB5A1D0A9A1}" type="sibTrans" cxnId="{0B5E6979-F968-40D0-B6C0-D3C9E3EEE293}">
      <dgm:prSet/>
      <dgm:spPr/>
      <dgm:t>
        <a:bodyPr/>
        <a:lstStyle/>
        <a:p>
          <a:endParaRPr lang="en-US" sz="1400"/>
        </a:p>
      </dgm:t>
    </dgm:pt>
    <dgm:pt modelId="{FE356822-9439-47DA-B734-FC8C1909179B}">
      <dgm:prSet phldrT="[Text]" custT="1"/>
      <dgm:spPr/>
      <dgm:t>
        <a:bodyPr/>
        <a:lstStyle/>
        <a:p>
          <a:r>
            <a:rPr lang="en-US" sz="1400" dirty="0"/>
            <a:t>Culture-based</a:t>
          </a:r>
        </a:p>
      </dgm:t>
    </dgm:pt>
    <dgm:pt modelId="{A2C72E1A-502E-48B0-B5E3-0646F0218F9C}" type="parTrans" cxnId="{A52EB2F3-F3E1-4DBC-A52F-45CC73A414CB}">
      <dgm:prSet custT="1"/>
      <dgm:spPr/>
      <dgm:t>
        <a:bodyPr/>
        <a:lstStyle/>
        <a:p>
          <a:endParaRPr lang="en-US" sz="1400"/>
        </a:p>
      </dgm:t>
    </dgm:pt>
    <dgm:pt modelId="{7CA1FCF5-8BE3-440D-96CD-47A954D2219A}" type="sibTrans" cxnId="{A52EB2F3-F3E1-4DBC-A52F-45CC73A414CB}">
      <dgm:prSet/>
      <dgm:spPr/>
      <dgm:t>
        <a:bodyPr/>
        <a:lstStyle/>
        <a:p>
          <a:endParaRPr lang="en-US" sz="1400"/>
        </a:p>
      </dgm:t>
    </dgm:pt>
    <dgm:pt modelId="{7253E877-A2BA-49F0-BB1C-4EF4EA82DC6C}">
      <dgm:prSet phldrT="[Text]" custT="1"/>
      <dgm:spPr/>
      <dgm:t>
        <a:bodyPr/>
        <a:lstStyle/>
        <a:p>
          <a:r>
            <a:rPr lang="en-US" sz="1400" dirty="0"/>
            <a:t>Microscopy</a:t>
          </a:r>
        </a:p>
      </dgm:t>
    </dgm:pt>
    <dgm:pt modelId="{F6DBAC2E-D3E5-4A2F-84DF-DE99DE0CD593}" type="parTrans" cxnId="{71CFFF79-4D38-4E5F-BDCA-1C2B70C6DFE5}">
      <dgm:prSet custT="1"/>
      <dgm:spPr/>
      <dgm:t>
        <a:bodyPr/>
        <a:lstStyle/>
        <a:p>
          <a:endParaRPr lang="en-US" sz="1400"/>
        </a:p>
      </dgm:t>
    </dgm:pt>
    <dgm:pt modelId="{4F7A216A-335B-4937-A9D7-7ADF7EC6775A}" type="sibTrans" cxnId="{71CFFF79-4D38-4E5F-BDCA-1C2B70C6DFE5}">
      <dgm:prSet/>
      <dgm:spPr/>
      <dgm:t>
        <a:bodyPr/>
        <a:lstStyle/>
        <a:p>
          <a:endParaRPr lang="en-US" sz="1400"/>
        </a:p>
      </dgm:t>
    </dgm:pt>
    <dgm:pt modelId="{FAFB305F-B6A8-4202-AE1E-5D64DA415B50}">
      <dgm:prSet phldrT="[Text]" custT="1"/>
      <dgm:spPr/>
      <dgm:t>
        <a:bodyPr/>
        <a:lstStyle/>
        <a:p>
          <a:r>
            <a:rPr lang="en-US" sz="1400" dirty="0"/>
            <a:t>Culture-independent (i.e. sequencing)</a:t>
          </a:r>
        </a:p>
      </dgm:t>
    </dgm:pt>
    <dgm:pt modelId="{3C5F6BA7-5C75-4010-8C05-06683FECD521}" type="parTrans" cxnId="{76E6957D-424B-45DA-BD35-57851FE29CA5}">
      <dgm:prSet custT="1"/>
      <dgm:spPr/>
      <dgm:t>
        <a:bodyPr/>
        <a:lstStyle/>
        <a:p>
          <a:endParaRPr lang="en-US" sz="1400"/>
        </a:p>
      </dgm:t>
    </dgm:pt>
    <dgm:pt modelId="{61755EA8-DBBF-47D7-A893-0B2906BBA028}" type="sibTrans" cxnId="{76E6957D-424B-45DA-BD35-57851FE29CA5}">
      <dgm:prSet/>
      <dgm:spPr/>
      <dgm:t>
        <a:bodyPr/>
        <a:lstStyle/>
        <a:p>
          <a:endParaRPr lang="en-US" sz="1400"/>
        </a:p>
      </dgm:t>
    </dgm:pt>
    <dgm:pt modelId="{A2C518D7-C7C2-426A-A86A-1D8EDDE71EC5}">
      <dgm:prSet phldrT="[Text]" custT="1"/>
      <dgm:spPr/>
      <dgm:t>
        <a:bodyPr/>
        <a:lstStyle/>
        <a:p>
          <a:r>
            <a:rPr lang="en-US" sz="1400" dirty="0"/>
            <a:t>Pro: </a:t>
          </a:r>
          <a:r>
            <a:rPr lang="en-US" sz="1400" i="1" dirty="0"/>
            <a:t>In Situ</a:t>
          </a:r>
          <a:r>
            <a:rPr lang="en-US" sz="1400" dirty="0"/>
            <a:t>, real time, individual</a:t>
          </a:r>
        </a:p>
      </dgm:t>
    </dgm:pt>
    <dgm:pt modelId="{362FF203-EB35-40AF-9070-56E969A73E34}" type="parTrans" cxnId="{F205632F-8293-4423-8C17-A8C2C6246B03}">
      <dgm:prSet custT="1"/>
      <dgm:spPr/>
      <dgm:t>
        <a:bodyPr/>
        <a:lstStyle/>
        <a:p>
          <a:endParaRPr lang="en-US" sz="1400"/>
        </a:p>
      </dgm:t>
    </dgm:pt>
    <dgm:pt modelId="{2CE68029-AF3F-46A0-BD28-AC5A421B0AC3}" type="sibTrans" cxnId="{F205632F-8293-4423-8C17-A8C2C6246B03}">
      <dgm:prSet/>
      <dgm:spPr/>
      <dgm:t>
        <a:bodyPr/>
        <a:lstStyle/>
        <a:p>
          <a:endParaRPr lang="en-US" sz="1400"/>
        </a:p>
      </dgm:t>
    </dgm:pt>
    <dgm:pt modelId="{E4B79A5A-517A-4F53-A4B4-0EF8F4977305}">
      <dgm:prSet phldrT="[Text]" custT="1"/>
      <dgm:spPr/>
      <dgm:t>
        <a:bodyPr/>
        <a:lstStyle/>
        <a:p>
          <a:r>
            <a:rPr lang="en-US" sz="1400" dirty="0"/>
            <a:t>Con: need expertise, focus on a few microbes</a:t>
          </a:r>
        </a:p>
      </dgm:t>
    </dgm:pt>
    <dgm:pt modelId="{85997FB8-15A8-422D-9DEC-B5F750872328}" type="parTrans" cxnId="{41148C0E-EC6C-48AE-8CDB-9A5DE463BF75}">
      <dgm:prSet custT="1"/>
      <dgm:spPr/>
      <dgm:t>
        <a:bodyPr/>
        <a:lstStyle/>
        <a:p>
          <a:endParaRPr lang="en-US" sz="1400"/>
        </a:p>
      </dgm:t>
    </dgm:pt>
    <dgm:pt modelId="{E334AB46-C177-48C6-AB91-F0D1886FE825}" type="sibTrans" cxnId="{41148C0E-EC6C-48AE-8CDB-9A5DE463BF75}">
      <dgm:prSet/>
      <dgm:spPr/>
      <dgm:t>
        <a:bodyPr/>
        <a:lstStyle/>
        <a:p>
          <a:endParaRPr lang="en-US" sz="1400"/>
        </a:p>
      </dgm:t>
    </dgm:pt>
    <dgm:pt modelId="{3D3F04F3-3316-4029-9B73-5BFF864AD287}">
      <dgm:prSet phldrT="[Text]" custT="1"/>
      <dgm:spPr/>
      <dgm:t>
        <a:bodyPr/>
        <a:lstStyle/>
        <a:p>
          <a:r>
            <a:rPr lang="en-US" sz="1400" dirty="0"/>
            <a:t>Pro: cheap, isolation and identification, functional profile </a:t>
          </a:r>
        </a:p>
      </dgm:t>
    </dgm:pt>
    <dgm:pt modelId="{AEEBC8EA-E6AD-4F9A-B109-D2F4E8EB3C80}" type="parTrans" cxnId="{2DC6B15E-EF0B-4DAF-9020-9B4C218DFD81}">
      <dgm:prSet custT="1"/>
      <dgm:spPr/>
      <dgm:t>
        <a:bodyPr/>
        <a:lstStyle/>
        <a:p>
          <a:endParaRPr lang="en-US" sz="1400"/>
        </a:p>
      </dgm:t>
    </dgm:pt>
    <dgm:pt modelId="{A21B6464-9399-4951-A1ED-2B784D94C822}" type="sibTrans" cxnId="{2DC6B15E-EF0B-4DAF-9020-9B4C218DFD81}">
      <dgm:prSet/>
      <dgm:spPr/>
      <dgm:t>
        <a:bodyPr/>
        <a:lstStyle/>
        <a:p>
          <a:endParaRPr lang="en-US" sz="1400"/>
        </a:p>
      </dgm:t>
    </dgm:pt>
    <dgm:pt modelId="{28B7834A-1897-49B3-8016-F11DEBD6DF4F}">
      <dgm:prSet phldrT="[Text]" custT="1"/>
      <dgm:spPr/>
      <dgm:t>
        <a:bodyPr/>
        <a:lstStyle/>
        <a:p>
          <a:r>
            <a:rPr lang="en-US" sz="1400" dirty="0"/>
            <a:t>Con: unculturable communities (99%), time consuming and laborious</a:t>
          </a:r>
        </a:p>
      </dgm:t>
    </dgm:pt>
    <dgm:pt modelId="{B484A428-FF4A-459E-962A-CC8E73CDB440}" type="parTrans" cxnId="{9BDEE785-690A-426F-A4D6-A9C0969AB67D}">
      <dgm:prSet custT="1"/>
      <dgm:spPr/>
      <dgm:t>
        <a:bodyPr/>
        <a:lstStyle/>
        <a:p>
          <a:endParaRPr lang="en-US" sz="1400"/>
        </a:p>
      </dgm:t>
    </dgm:pt>
    <dgm:pt modelId="{658DA2FD-9025-41AD-9D2C-BFBDF46D3C99}" type="sibTrans" cxnId="{9BDEE785-690A-426F-A4D6-A9C0969AB67D}">
      <dgm:prSet/>
      <dgm:spPr/>
      <dgm:t>
        <a:bodyPr/>
        <a:lstStyle/>
        <a:p>
          <a:endParaRPr lang="en-US" sz="1400"/>
        </a:p>
      </dgm:t>
    </dgm:pt>
    <dgm:pt modelId="{9A0D960A-2054-45CF-BAF2-B4C646488B88}">
      <dgm:prSet phldrT="[Text]" custT="1"/>
      <dgm:spPr/>
      <dgm:t>
        <a:bodyPr/>
        <a:lstStyle/>
        <a:p>
          <a:r>
            <a:rPr lang="en-US" sz="1400" dirty="0"/>
            <a:t>Pro: quick identification and functional inference at community scale</a:t>
          </a:r>
        </a:p>
      </dgm:t>
    </dgm:pt>
    <dgm:pt modelId="{B69C7B1E-8A44-4EAA-A68E-3D19D60F4C05}" type="parTrans" cxnId="{54C05ACE-52F0-4F30-95D1-5ED720A7DB9D}">
      <dgm:prSet custT="1"/>
      <dgm:spPr/>
      <dgm:t>
        <a:bodyPr/>
        <a:lstStyle/>
        <a:p>
          <a:endParaRPr lang="en-US" sz="1400"/>
        </a:p>
      </dgm:t>
    </dgm:pt>
    <dgm:pt modelId="{7DB540C2-92DC-41EB-BE9E-0D5E9A169601}" type="sibTrans" cxnId="{54C05ACE-52F0-4F30-95D1-5ED720A7DB9D}">
      <dgm:prSet/>
      <dgm:spPr/>
      <dgm:t>
        <a:bodyPr/>
        <a:lstStyle/>
        <a:p>
          <a:endParaRPr lang="en-US" sz="1400"/>
        </a:p>
      </dgm:t>
    </dgm:pt>
    <dgm:pt modelId="{8D53CA71-C26A-47F3-9E7D-88FFD31158E4}">
      <dgm:prSet phldrT="[Text]" custT="1"/>
      <dgm:spPr/>
      <dgm:t>
        <a:bodyPr/>
        <a:lstStyle/>
        <a:p>
          <a:r>
            <a:rPr lang="en-US" sz="1400" dirty="0"/>
            <a:t>can be costly, mis-identification inflated</a:t>
          </a:r>
        </a:p>
      </dgm:t>
    </dgm:pt>
    <dgm:pt modelId="{8A1DEBDE-881A-4241-85AB-A749B4A3D5A4}" type="parTrans" cxnId="{F887F219-F680-4944-A1DF-062FAF59158B}">
      <dgm:prSet custT="1"/>
      <dgm:spPr/>
      <dgm:t>
        <a:bodyPr/>
        <a:lstStyle/>
        <a:p>
          <a:endParaRPr lang="en-US" sz="1400"/>
        </a:p>
      </dgm:t>
    </dgm:pt>
    <dgm:pt modelId="{B5AFF883-D99F-4A39-BCF8-2001E0CA67B5}" type="sibTrans" cxnId="{F887F219-F680-4944-A1DF-062FAF59158B}">
      <dgm:prSet/>
      <dgm:spPr/>
      <dgm:t>
        <a:bodyPr/>
        <a:lstStyle/>
        <a:p>
          <a:endParaRPr lang="en-US" sz="1400"/>
        </a:p>
      </dgm:t>
    </dgm:pt>
    <dgm:pt modelId="{D74E30B3-57E1-4BAE-BB1F-75F908EFA122}" type="pres">
      <dgm:prSet presAssocID="{8EC5B843-B1B6-4843-97CB-0A116CDDD94B}" presName="diagram" presStyleCnt="0">
        <dgm:presLayoutVars>
          <dgm:chPref val="1"/>
          <dgm:dir/>
          <dgm:animOne val="branch"/>
          <dgm:animLvl val="lvl"/>
          <dgm:resizeHandles val="exact"/>
        </dgm:presLayoutVars>
      </dgm:prSet>
      <dgm:spPr/>
    </dgm:pt>
    <dgm:pt modelId="{5BD11AC6-B4BA-415D-8EDB-3E3062813EA4}" type="pres">
      <dgm:prSet presAssocID="{8E84A522-B8F0-4A14-86F3-0F837139B278}" presName="root1" presStyleCnt="0"/>
      <dgm:spPr/>
    </dgm:pt>
    <dgm:pt modelId="{683547E1-E05F-4B25-86CB-206B6CD27B8D}" type="pres">
      <dgm:prSet presAssocID="{8E84A522-B8F0-4A14-86F3-0F837139B278}" presName="LevelOneTextNode" presStyleLbl="node0" presStyleIdx="0" presStyleCnt="1">
        <dgm:presLayoutVars>
          <dgm:chPref val="3"/>
        </dgm:presLayoutVars>
      </dgm:prSet>
      <dgm:spPr/>
    </dgm:pt>
    <dgm:pt modelId="{F4BF75BE-4DB3-4E58-9770-F107F6A38628}" type="pres">
      <dgm:prSet presAssocID="{8E84A522-B8F0-4A14-86F3-0F837139B278}" presName="level2hierChild" presStyleCnt="0"/>
      <dgm:spPr/>
    </dgm:pt>
    <dgm:pt modelId="{A27A6008-A039-4559-A5F6-9610887C3AFA}" type="pres">
      <dgm:prSet presAssocID="{F6DBAC2E-D3E5-4A2F-84DF-DE99DE0CD593}" presName="conn2-1" presStyleLbl="parChTrans1D2" presStyleIdx="0" presStyleCnt="3"/>
      <dgm:spPr/>
    </dgm:pt>
    <dgm:pt modelId="{4EFD7D26-4391-402D-8BD9-2CDA8CE7F8FD}" type="pres">
      <dgm:prSet presAssocID="{F6DBAC2E-D3E5-4A2F-84DF-DE99DE0CD593}" presName="connTx" presStyleLbl="parChTrans1D2" presStyleIdx="0" presStyleCnt="3"/>
      <dgm:spPr/>
    </dgm:pt>
    <dgm:pt modelId="{EC2F2E57-C763-475B-A6F1-71D8B8CD15C2}" type="pres">
      <dgm:prSet presAssocID="{7253E877-A2BA-49F0-BB1C-4EF4EA82DC6C}" presName="root2" presStyleCnt="0"/>
      <dgm:spPr/>
    </dgm:pt>
    <dgm:pt modelId="{DDE573A1-1247-4BC1-89EA-0454BA4293F9}" type="pres">
      <dgm:prSet presAssocID="{7253E877-A2BA-49F0-BB1C-4EF4EA82DC6C}" presName="LevelTwoTextNode" presStyleLbl="node2" presStyleIdx="0" presStyleCnt="3">
        <dgm:presLayoutVars>
          <dgm:chPref val="3"/>
        </dgm:presLayoutVars>
      </dgm:prSet>
      <dgm:spPr/>
    </dgm:pt>
    <dgm:pt modelId="{3D20FCE4-469A-48CE-A4DD-F7BF78132D98}" type="pres">
      <dgm:prSet presAssocID="{7253E877-A2BA-49F0-BB1C-4EF4EA82DC6C}" presName="level3hierChild" presStyleCnt="0"/>
      <dgm:spPr/>
    </dgm:pt>
    <dgm:pt modelId="{8CFD24C3-2BBB-4281-8372-44AE4323F282}" type="pres">
      <dgm:prSet presAssocID="{362FF203-EB35-40AF-9070-56E969A73E34}" presName="conn2-1" presStyleLbl="parChTrans1D3" presStyleIdx="0" presStyleCnt="6"/>
      <dgm:spPr/>
    </dgm:pt>
    <dgm:pt modelId="{6E9630C1-4E40-4FF3-B558-088F5DC7BE5B}" type="pres">
      <dgm:prSet presAssocID="{362FF203-EB35-40AF-9070-56E969A73E34}" presName="connTx" presStyleLbl="parChTrans1D3" presStyleIdx="0" presStyleCnt="6"/>
      <dgm:spPr/>
    </dgm:pt>
    <dgm:pt modelId="{862D7548-6617-4F55-8780-05C627E20F8F}" type="pres">
      <dgm:prSet presAssocID="{A2C518D7-C7C2-426A-A86A-1D8EDDE71EC5}" presName="root2" presStyleCnt="0"/>
      <dgm:spPr/>
    </dgm:pt>
    <dgm:pt modelId="{BEC95068-3F52-43B6-B8FD-7E55E74B7956}" type="pres">
      <dgm:prSet presAssocID="{A2C518D7-C7C2-426A-A86A-1D8EDDE71EC5}" presName="LevelTwoTextNode" presStyleLbl="node3" presStyleIdx="0" presStyleCnt="6">
        <dgm:presLayoutVars>
          <dgm:chPref val="3"/>
        </dgm:presLayoutVars>
      </dgm:prSet>
      <dgm:spPr/>
    </dgm:pt>
    <dgm:pt modelId="{DDD22018-93EB-4E8A-9580-EB03421027A4}" type="pres">
      <dgm:prSet presAssocID="{A2C518D7-C7C2-426A-A86A-1D8EDDE71EC5}" presName="level3hierChild" presStyleCnt="0"/>
      <dgm:spPr/>
    </dgm:pt>
    <dgm:pt modelId="{3DC66418-3AB8-464F-8807-41F6CF6A60CD}" type="pres">
      <dgm:prSet presAssocID="{85997FB8-15A8-422D-9DEC-B5F750872328}" presName="conn2-1" presStyleLbl="parChTrans1D3" presStyleIdx="1" presStyleCnt="6"/>
      <dgm:spPr/>
    </dgm:pt>
    <dgm:pt modelId="{48D62D4B-304C-4448-A21E-2DA92A459D5F}" type="pres">
      <dgm:prSet presAssocID="{85997FB8-15A8-422D-9DEC-B5F750872328}" presName="connTx" presStyleLbl="parChTrans1D3" presStyleIdx="1" presStyleCnt="6"/>
      <dgm:spPr/>
    </dgm:pt>
    <dgm:pt modelId="{57357F06-E414-435E-9A4C-CD9DCAEF2E32}" type="pres">
      <dgm:prSet presAssocID="{E4B79A5A-517A-4F53-A4B4-0EF8F4977305}" presName="root2" presStyleCnt="0"/>
      <dgm:spPr/>
    </dgm:pt>
    <dgm:pt modelId="{FFDFE15B-CEA8-469D-A758-8E01CC3CFB4E}" type="pres">
      <dgm:prSet presAssocID="{E4B79A5A-517A-4F53-A4B4-0EF8F4977305}" presName="LevelTwoTextNode" presStyleLbl="node3" presStyleIdx="1" presStyleCnt="6">
        <dgm:presLayoutVars>
          <dgm:chPref val="3"/>
        </dgm:presLayoutVars>
      </dgm:prSet>
      <dgm:spPr/>
    </dgm:pt>
    <dgm:pt modelId="{5887FED1-3BED-4043-A069-C8D315BCABD5}" type="pres">
      <dgm:prSet presAssocID="{E4B79A5A-517A-4F53-A4B4-0EF8F4977305}" presName="level3hierChild" presStyleCnt="0"/>
      <dgm:spPr/>
    </dgm:pt>
    <dgm:pt modelId="{20F05D86-D0FF-45B4-839A-B780A22E633F}" type="pres">
      <dgm:prSet presAssocID="{A2C72E1A-502E-48B0-B5E3-0646F0218F9C}" presName="conn2-1" presStyleLbl="parChTrans1D2" presStyleIdx="1" presStyleCnt="3"/>
      <dgm:spPr/>
    </dgm:pt>
    <dgm:pt modelId="{C136888F-3C88-4F7D-AC7C-BE41AF0EBA3A}" type="pres">
      <dgm:prSet presAssocID="{A2C72E1A-502E-48B0-B5E3-0646F0218F9C}" presName="connTx" presStyleLbl="parChTrans1D2" presStyleIdx="1" presStyleCnt="3"/>
      <dgm:spPr/>
    </dgm:pt>
    <dgm:pt modelId="{C7990DB0-71F4-4D3B-9058-B5F6527B43F4}" type="pres">
      <dgm:prSet presAssocID="{FE356822-9439-47DA-B734-FC8C1909179B}" presName="root2" presStyleCnt="0"/>
      <dgm:spPr/>
    </dgm:pt>
    <dgm:pt modelId="{4CAD156F-A2E5-4490-8052-CC9D00D50CEC}" type="pres">
      <dgm:prSet presAssocID="{FE356822-9439-47DA-B734-FC8C1909179B}" presName="LevelTwoTextNode" presStyleLbl="node2" presStyleIdx="1" presStyleCnt="3">
        <dgm:presLayoutVars>
          <dgm:chPref val="3"/>
        </dgm:presLayoutVars>
      </dgm:prSet>
      <dgm:spPr/>
    </dgm:pt>
    <dgm:pt modelId="{44F8961F-2701-4740-9E8C-DEAFE21D548C}" type="pres">
      <dgm:prSet presAssocID="{FE356822-9439-47DA-B734-FC8C1909179B}" presName="level3hierChild" presStyleCnt="0"/>
      <dgm:spPr/>
    </dgm:pt>
    <dgm:pt modelId="{BA760FDF-4628-473D-ACB6-A314E2B4B7A2}" type="pres">
      <dgm:prSet presAssocID="{AEEBC8EA-E6AD-4F9A-B109-D2F4E8EB3C80}" presName="conn2-1" presStyleLbl="parChTrans1D3" presStyleIdx="2" presStyleCnt="6"/>
      <dgm:spPr/>
    </dgm:pt>
    <dgm:pt modelId="{0F568BA1-C8C8-4EBF-9DC1-34E0E33122D8}" type="pres">
      <dgm:prSet presAssocID="{AEEBC8EA-E6AD-4F9A-B109-D2F4E8EB3C80}" presName="connTx" presStyleLbl="parChTrans1D3" presStyleIdx="2" presStyleCnt="6"/>
      <dgm:spPr/>
    </dgm:pt>
    <dgm:pt modelId="{1A56B86B-893E-469A-8419-9B7BC80972A1}" type="pres">
      <dgm:prSet presAssocID="{3D3F04F3-3316-4029-9B73-5BFF864AD287}" presName="root2" presStyleCnt="0"/>
      <dgm:spPr/>
    </dgm:pt>
    <dgm:pt modelId="{B69B11E9-6411-4584-9FB8-D672E3DB78AA}" type="pres">
      <dgm:prSet presAssocID="{3D3F04F3-3316-4029-9B73-5BFF864AD287}" presName="LevelTwoTextNode" presStyleLbl="node3" presStyleIdx="2" presStyleCnt="6">
        <dgm:presLayoutVars>
          <dgm:chPref val="3"/>
        </dgm:presLayoutVars>
      </dgm:prSet>
      <dgm:spPr/>
    </dgm:pt>
    <dgm:pt modelId="{72C39EEA-898B-42D9-90AE-D788C459166C}" type="pres">
      <dgm:prSet presAssocID="{3D3F04F3-3316-4029-9B73-5BFF864AD287}" presName="level3hierChild" presStyleCnt="0"/>
      <dgm:spPr/>
    </dgm:pt>
    <dgm:pt modelId="{51D651FF-24C7-4BF7-92B4-40C6CCF93E62}" type="pres">
      <dgm:prSet presAssocID="{B484A428-FF4A-459E-962A-CC8E73CDB440}" presName="conn2-1" presStyleLbl="parChTrans1D3" presStyleIdx="3" presStyleCnt="6"/>
      <dgm:spPr/>
    </dgm:pt>
    <dgm:pt modelId="{7E6F0CCC-FA77-4DA0-863F-910B6B997603}" type="pres">
      <dgm:prSet presAssocID="{B484A428-FF4A-459E-962A-CC8E73CDB440}" presName="connTx" presStyleLbl="parChTrans1D3" presStyleIdx="3" presStyleCnt="6"/>
      <dgm:spPr/>
    </dgm:pt>
    <dgm:pt modelId="{06F3B55E-E3FD-4EE7-BA87-E8AA741AAE0C}" type="pres">
      <dgm:prSet presAssocID="{28B7834A-1897-49B3-8016-F11DEBD6DF4F}" presName="root2" presStyleCnt="0"/>
      <dgm:spPr/>
    </dgm:pt>
    <dgm:pt modelId="{74A5931F-2F05-45F8-8ED1-692A0E14C4D5}" type="pres">
      <dgm:prSet presAssocID="{28B7834A-1897-49B3-8016-F11DEBD6DF4F}" presName="LevelTwoTextNode" presStyleLbl="node3" presStyleIdx="3" presStyleCnt="6">
        <dgm:presLayoutVars>
          <dgm:chPref val="3"/>
        </dgm:presLayoutVars>
      </dgm:prSet>
      <dgm:spPr/>
    </dgm:pt>
    <dgm:pt modelId="{5BBE7DCC-79E6-4DA5-832D-BCFF8F11D445}" type="pres">
      <dgm:prSet presAssocID="{28B7834A-1897-49B3-8016-F11DEBD6DF4F}" presName="level3hierChild" presStyleCnt="0"/>
      <dgm:spPr/>
    </dgm:pt>
    <dgm:pt modelId="{2C129160-59C9-4DE8-8581-1D138FD546AF}" type="pres">
      <dgm:prSet presAssocID="{3C5F6BA7-5C75-4010-8C05-06683FECD521}" presName="conn2-1" presStyleLbl="parChTrans1D2" presStyleIdx="2" presStyleCnt="3"/>
      <dgm:spPr/>
    </dgm:pt>
    <dgm:pt modelId="{3297576F-47DC-40C2-B6BF-4C07A38C75B3}" type="pres">
      <dgm:prSet presAssocID="{3C5F6BA7-5C75-4010-8C05-06683FECD521}" presName="connTx" presStyleLbl="parChTrans1D2" presStyleIdx="2" presStyleCnt="3"/>
      <dgm:spPr/>
    </dgm:pt>
    <dgm:pt modelId="{FAD7C781-5383-4C6C-AC2B-D612A0F78062}" type="pres">
      <dgm:prSet presAssocID="{FAFB305F-B6A8-4202-AE1E-5D64DA415B50}" presName="root2" presStyleCnt="0"/>
      <dgm:spPr/>
    </dgm:pt>
    <dgm:pt modelId="{AE82CEC0-39C7-4FF1-8289-BC219E87661C}" type="pres">
      <dgm:prSet presAssocID="{FAFB305F-B6A8-4202-AE1E-5D64DA415B50}" presName="LevelTwoTextNode" presStyleLbl="node2" presStyleIdx="2" presStyleCnt="3">
        <dgm:presLayoutVars>
          <dgm:chPref val="3"/>
        </dgm:presLayoutVars>
      </dgm:prSet>
      <dgm:spPr/>
    </dgm:pt>
    <dgm:pt modelId="{F73FB415-1E19-4761-BB44-9ED46D872008}" type="pres">
      <dgm:prSet presAssocID="{FAFB305F-B6A8-4202-AE1E-5D64DA415B50}" presName="level3hierChild" presStyleCnt="0"/>
      <dgm:spPr/>
    </dgm:pt>
    <dgm:pt modelId="{96CE3006-9A23-4B9C-8DDF-97E6CBC5E028}" type="pres">
      <dgm:prSet presAssocID="{B69C7B1E-8A44-4EAA-A68E-3D19D60F4C05}" presName="conn2-1" presStyleLbl="parChTrans1D3" presStyleIdx="4" presStyleCnt="6"/>
      <dgm:spPr/>
    </dgm:pt>
    <dgm:pt modelId="{3C4C09B2-1475-4570-AFC8-ADC0B855A8AC}" type="pres">
      <dgm:prSet presAssocID="{B69C7B1E-8A44-4EAA-A68E-3D19D60F4C05}" presName="connTx" presStyleLbl="parChTrans1D3" presStyleIdx="4" presStyleCnt="6"/>
      <dgm:spPr/>
    </dgm:pt>
    <dgm:pt modelId="{BA3886D3-5298-4E12-8E93-1B966FF133EF}" type="pres">
      <dgm:prSet presAssocID="{9A0D960A-2054-45CF-BAF2-B4C646488B88}" presName="root2" presStyleCnt="0"/>
      <dgm:spPr/>
    </dgm:pt>
    <dgm:pt modelId="{7D7EF928-0A4B-4C52-9059-D5770D25A7EE}" type="pres">
      <dgm:prSet presAssocID="{9A0D960A-2054-45CF-BAF2-B4C646488B88}" presName="LevelTwoTextNode" presStyleLbl="node3" presStyleIdx="4" presStyleCnt="6">
        <dgm:presLayoutVars>
          <dgm:chPref val="3"/>
        </dgm:presLayoutVars>
      </dgm:prSet>
      <dgm:spPr/>
    </dgm:pt>
    <dgm:pt modelId="{4B39F0BC-0EE0-4494-B412-2BC235ECA3DB}" type="pres">
      <dgm:prSet presAssocID="{9A0D960A-2054-45CF-BAF2-B4C646488B88}" presName="level3hierChild" presStyleCnt="0"/>
      <dgm:spPr/>
    </dgm:pt>
    <dgm:pt modelId="{0EF9946F-846B-4284-A583-2A0880C6445C}" type="pres">
      <dgm:prSet presAssocID="{8A1DEBDE-881A-4241-85AB-A749B4A3D5A4}" presName="conn2-1" presStyleLbl="parChTrans1D3" presStyleIdx="5" presStyleCnt="6"/>
      <dgm:spPr/>
    </dgm:pt>
    <dgm:pt modelId="{AB49DED0-3FD6-4B51-B31E-29FB3B112B24}" type="pres">
      <dgm:prSet presAssocID="{8A1DEBDE-881A-4241-85AB-A749B4A3D5A4}" presName="connTx" presStyleLbl="parChTrans1D3" presStyleIdx="5" presStyleCnt="6"/>
      <dgm:spPr/>
    </dgm:pt>
    <dgm:pt modelId="{8178297F-D66E-4BE8-887D-AD28AD20460D}" type="pres">
      <dgm:prSet presAssocID="{8D53CA71-C26A-47F3-9E7D-88FFD31158E4}" presName="root2" presStyleCnt="0"/>
      <dgm:spPr/>
    </dgm:pt>
    <dgm:pt modelId="{8B0C5F0A-7083-4257-AEC8-5EB9F5C98355}" type="pres">
      <dgm:prSet presAssocID="{8D53CA71-C26A-47F3-9E7D-88FFD31158E4}" presName="LevelTwoTextNode" presStyleLbl="node3" presStyleIdx="5" presStyleCnt="6">
        <dgm:presLayoutVars>
          <dgm:chPref val="3"/>
        </dgm:presLayoutVars>
      </dgm:prSet>
      <dgm:spPr/>
    </dgm:pt>
    <dgm:pt modelId="{4F76527B-BAA5-46A2-9C33-87FAC6040F2D}" type="pres">
      <dgm:prSet presAssocID="{8D53CA71-C26A-47F3-9E7D-88FFD31158E4}" presName="level3hierChild" presStyleCnt="0"/>
      <dgm:spPr/>
    </dgm:pt>
  </dgm:ptLst>
  <dgm:cxnLst>
    <dgm:cxn modelId="{B9CF0501-4268-41C0-B9F4-AE2735DCE26C}" type="presOf" srcId="{F6DBAC2E-D3E5-4A2F-84DF-DE99DE0CD593}" destId="{4EFD7D26-4391-402D-8BD9-2CDA8CE7F8FD}" srcOrd="1" destOrd="0" presId="urn:microsoft.com/office/officeart/2005/8/layout/hierarchy2"/>
    <dgm:cxn modelId="{E5FC0603-C3CA-4B72-91EE-C73587FF8304}" type="presOf" srcId="{AEEBC8EA-E6AD-4F9A-B109-D2F4E8EB3C80}" destId="{BA760FDF-4628-473D-ACB6-A314E2B4B7A2}" srcOrd="0" destOrd="0" presId="urn:microsoft.com/office/officeart/2005/8/layout/hierarchy2"/>
    <dgm:cxn modelId="{41148C0E-EC6C-48AE-8CDB-9A5DE463BF75}" srcId="{7253E877-A2BA-49F0-BB1C-4EF4EA82DC6C}" destId="{E4B79A5A-517A-4F53-A4B4-0EF8F4977305}" srcOrd="1" destOrd="0" parTransId="{85997FB8-15A8-422D-9DEC-B5F750872328}" sibTransId="{E334AB46-C177-48C6-AB91-F0D1886FE825}"/>
    <dgm:cxn modelId="{A3C78C16-263B-4FEF-BF97-647CE992E44C}" type="presOf" srcId="{B69C7B1E-8A44-4EAA-A68E-3D19D60F4C05}" destId="{3C4C09B2-1475-4570-AFC8-ADC0B855A8AC}" srcOrd="1" destOrd="0" presId="urn:microsoft.com/office/officeart/2005/8/layout/hierarchy2"/>
    <dgm:cxn modelId="{66959818-C763-4F87-AB65-8CF2F95BAAF0}" type="presOf" srcId="{8E84A522-B8F0-4A14-86F3-0F837139B278}" destId="{683547E1-E05F-4B25-86CB-206B6CD27B8D}" srcOrd="0" destOrd="0" presId="urn:microsoft.com/office/officeart/2005/8/layout/hierarchy2"/>
    <dgm:cxn modelId="{F887F219-F680-4944-A1DF-062FAF59158B}" srcId="{FAFB305F-B6A8-4202-AE1E-5D64DA415B50}" destId="{8D53CA71-C26A-47F3-9E7D-88FFD31158E4}" srcOrd="1" destOrd="0" parTransId="{8A1DEBDE-881A-4241-85AB-A749B4A3D5A4}" sibTransId="{B5AFF883-D99F-4A39-BCF8-2001E0CA67B5}"/>
    <dgm:cxn modelId="{1C54FF1C-C977-4CB6-AD88-6B5D725B106E}" type="presOf" srcId="{E4B79A5A-517A-4F53-A4B4-0EF8F4977305}" destId="{FFDFE15B-CEA8-469D-A758-8E01CC3CFB4E}" srcOrd="0" destOrd="0" presId="urn:microsoft.com/office/officeart/2005/8/layout/hierarchy2"/>
    <dgm:cxn modelId="{1182021E-5E69-4746-BE59-5CBAF821D0B0}" type="presOf" srcId="{FE356822-9439-47DA-B734-FC8C1909179B}" destId="{4CAD156F-A2E5-4490-8052-CC9D00D50CEC}" srcOrd="0" destOrd="0" presId="urn:microsoft.com/office/officeart/2005/8/layout/hierarchy2"/>
    <dgm:cxn modelId="{5D9BA328-9A8A-4B4C-B4B3-702C4071CA9A}" type="presOf" srcId="{3C5F6BA7-5C75-4010-8C05-06683FECD521}" destId="{2C129160-59C9-4DE8-8581-1D138FD546AF}" srcOrd="0" destOrd="0" presId="urn:microsoft.com/office/officeart/2005/8/layout/hierarchy2"/>
    <dgm:cxn modelId="{F205632F-8293-4423-8C17-A8C2C6246B03}" srcId="{7253E877-A2BA-49F0-BB1C-4EF4EA82DC6C}" destId="{A2C518D7-C7C2-426A-A86A-1D8EDDE71EC5}" srcOrd="0" destOrd="0" parTransId="{362FF203-EB35-40AF-9070-56E969A73E34}" sibTransId="{2CE68029-AF3F-46A0-BD28-AC5A421B0AC3}"/>
    <dgm:cxn modelId="{1041AA39-01A1-4F1E-B01E-DC2ED72AAB01}" type="presOf" srcId="{9A0D960A-2054-45CF-BAF2-B4C646488B88}" destId="{7D7EF928-0A4B-4C52-9059-D5770D25A7EE}" srcOrd="0" destOrd="0" presId="urn:microsoft.com/office/officeart/2005/8/layout/hierarchy2"/>
    <dgm:cxn modelId="{242FE339-3FD3-4B56-ABB8-863D5B9EA480}" type="presOf" srcId="{A2C518D7-C7C2-426A-A86A-1D8EDDE71EC5}" destId="{BEC95068-3F52-43B6-B8FD-7E55E74B7956}" srcOrd="0" destOrd="0" presId="urn:microsoft.com/office/officeart/2005/8/layout/hierarchy2"/>
    <dgm:cxn modelId="{CFD2BC40-1E52-4E08-81D2-758C5A1FC44A}" type="presOf" srcId="{FAFB305F-B6A8-4202-AE1E-5D64DA415B50}" destId="{AE82CEC0-39C7-4FF1-8289-BC219E87661C}" srcOrd="0" destOrd="0" presId="urn:microsoft.com/office/officeart/2005/8/layout/hierarchy2"/>
    <dgm:cxn modelId="{2DC6B15E-EF0B-4DAF-9020-9B4C218DFD81}" srcId="{FE356822-9439-47DA-B734-FC8C1909179B}" destId="{3D3F04F3-3316-4029-9B73-5BFF864AD287}" srcOrd="0" destOrd="0" parTransId="{AEEBC8EA-E6AD-4F9A-B109-D2F4E8EB3C80}" sibTransId="{A21B6464-9399-4951-A1ED-2B784D94C822}"/>
    <dgm:cxn modelId="{48B23C45-D832-4DB3-8D12-7183F47064D3}" type="presOf" srcId="{AEEBC8EA-E6AD-4F9A-B109-D2F4E8EB3C80}" destId="{0F568BA1-C8C8-4EBF-9DC1-34E0E33122D8}" srcOrd="1" destOrd="0" presId="urn:microsoft.com/office/officeart/2005/8/layout/hierarchy2"/>
    <dgm:cxn modelId="{35340851-0998-4055-B4DA-7C33994821BA}" type="presOf" srcId="{8D53CA71-C26A-47F3-9E7D-88FFD31158E4}" destId="{8B0C5F0A-7083-4257-AEC8-5EB9F5C98355}" srcOrd="0" destOrd="0" presId="urn:microsoft.com/office/officeart/2005/8/layout/hierarchy2"/>
    <dgm:cxn modelId="{18093C75-D431-4126-8829-A162333F92FB}" type="presOf" srcId="{28B7834A-1897-49B3-8016-F11DEBD6DF4F}" destId="{74A5931F-2F05-45F8-8ED1-692A0E14C4D5}" srcOrd="0" destOrd="0" presId="urn:microsoft.com/office/officeart/2005/8/layout/hierarchy2"/>
    <dgm:cxn modelId="{A634EE57-2DF6-41C6-A5F2-D5892F7E1E53}" type="presOf" srcId="{B69C7B1E-8A44-4EAA-A68E-3D19D60F4C05}" destId="{96CE3006-9A23-4B9C-8DDF-97E6CBC5E028}" srcOrd="0" destOrd="0" presId="urn:microsoft.com/office/officeart/2005/8/layout/hierarchy2"/>
    <dgm:cxn modelId="{0B5E6979-F968-40D0-B6C0-D3C9E3EEE293}" srcId="{8EC5B843-B1B6-4843-97CB-0A116CDDD94B}" destId="{8E84A522-B8F0-4A14-86F3-0F837139B278}" srcOrd="0" destOrd="0" parTransId="{676842DF-428E-499D-A269-CE9A355C204F}" sibTransId="{8B9692E0-F552-4F35-9614-BDB5A1D0A9A1}"/>
    <dgm:cxn modelId="{71CFFF79-4D38-4E5F-BDCA-1C2B70C6DFE5}" srcId="{8E84A522-B8F0-4A14-86F3-0F837139B278}" destId="{7253E877-A2BA-49F0-BB1C-4EF4EA82DC6C}" srcOrd="0" destOrd="0" parTransId="{F6DBAC2E-D3E5-4A2F-84DF-DE99DE0CD593}" sibTransId="{4F7A216A-335B-4937-A9D7-7ADF7EC6775A}"/>
    <dgm:cxn modelId="{76E6957D-424B-45DA-BD35-57851FE29CA5}" srcId="{8E84A522-B8F0-4A14-86F3-0F837139B278}" destId="{FAFB305F-B6A8-4202-AE1E-5D64DA415B50}" srcOrd="2" destOrd="0" parTransId="{3C5F6BA7-5C75-4010-8C05-06683FECD521}" sibTransId="{61755EA8-DBBF-47D7-A893-0B2906BBA028}"/>
    <dgm:cxn modelId="{904CE57E-842E-43B9-9662-C3261EE6C33A}" type="presOf" srcId="{A2C72E1A-502E-48B0-B5E3-0646F0218F9C}" destId="{20F05D86-D0FF-45B4-839A-B780A22E633F}" srcOrd="0" destOrd="0" presId="urn:microsoft.com/office/officeart/2005/8/layout/hierarchy2"/>
    <dgm:cxn modelId="{9BDEE785-690A-426F-A4D6-A9C0969AB67D}" srcId="{FE356822-9439-47DA-B734-FC8C1909179B}" destId="{28B7834A-1897-49B3-8016-F11DEBD6DF4F}" srcOrd="1" destOrd="0" parTransId="{B484A428-FF4A-459E-962A-CC8E73CDB440}" sibTransId="{658DA2FD-9025-41AD-9D2C-BFBDF46D3C99}"/>
    <dgm:cxn modelId="{E18AA695-4D9E-4766-88AE-00DCD6C3EC21}" type="presOf" srcId="{7253E877-A2BA-49F0-BB1C-4EF4EA82DC6C}" destId="{DDE573A1-1247-4BC1-89EA-0454BA4293F9}" srcOrd="0" destOrd="0" presId="urn:microsoft.com/office/officeart/2005/8/layout/hierarchy2"/>
    <dgm:cxn modelId="{7F51219F-5F21-4E57-B563-017900233C07}" type="presOf" srcId="{3D3F04F3-3316-4029-9B73-5BFF864AD287}" destId="{B69B11E9-6411-4584-9FB8-D672E3DB78AA}" srcOrd="0" destOrd="0" presId="urn:microsoft.com/office/officeart/2005/8/layout/hierarchy2"/>
    <dgm:cxn modelId="{773F0FAA-F64D-4E85-A0C6-9191F15ABD02}" type="presOf" srcId="{B484A428-FF4A-459E-962A-CC8E73CDB440}" destId="{7E6F0CCC-FA77-4DA0-863F-910B6B997603}" srcOrd="1" destOrd="0" presId="urn:microsoft.com/office/officeart/2005/8/layout/hierarchy2"/>
    <dgm:cxn modelId="{78BEC8B0-8B6E-4098-8A6C-D066B6573C41}" type="presOf" srcId="{3C5F6BA7-5C75-4010-8C05-06683FECD521}" destId="{3297576F-47DC-40C2-B6BF-4C07A38C75B3}" srcOrd="1" destOrd="0" presId="urn:microsoft.com/office/officeart/2005/8/layout/hierarchy2"/>
    <dgm:cxn modelId="{2AAD6FB2-958B-4A7C-9A89-70898F31C89F}" type="presOf" srcId="{85997FB8-15A8-422D-9DEC-B5F750872328}" destId="{48D62D4B-304C-4448-A21E-2DA92A459D5F}" srcOrd="1" destOrd="0" presId="urn:microsoft.com/office/officeart/2005/8/layout/hierarchy2"/>
    <dgm:cxn modelId="{98638CB4-9686-40F5-B0DB-7FED19FEED0A}" type="presOf" srcId="{362FF203-EB35-40AF-9070-56E969A73E34}" destId="{6E9630C1-4E40-4FF3-B558-088F5DC7BE5B}" srcOrd="1" destOrd="0" presId="urn:microsoft.com/office/officeart/2005/8/layout/hierarchy2"/>
    <dgm:cxn modelId="{7898EAB5-13A8-4846-B7AB-F353BD30A026}" type="presOf" srcId="{B484A428-FF4A-459E-962A-CC8E73CDB440}" destId="{51D651FF-24C7-4BF7-92B4-40C6CCF93E62}" srcOrd="0" destOrd="0" presId="urn:microsoft.com/office/officeart/2005/8/layout/hierarchy2"/>
    <dgm:cxn modelId="{115B84C6-5583-4930-B042-3CF7D0DDDFD5}" type="presOf" srcId="{8A1DEBDE-881A-4241-85AB-A749B4A3D5A4}" destId="{AB49DED0-3FD6-4B51-B31E-29FB3B112B24}" srcOrd="1" destOrd="0" presId="urn:microsoft.com/office/officeart/2005/8/layout/hierarchy2"/>
    <dgm:cxn modelId="{54C05ACE-52F0-4F30-95D1-5ED720A7DB9D}" srcId="{FAFB305F-B6A8-4202-AE1E-5D64DA415B50}" destId="{9A0D960A-2054-45CF-BAF2-B4C646488B88}" srcOrd="0" destOrd="0" parTransId="{B69C7B1E-8A44-4EAA-A68E-3D19D60F4C05}" sibTransId="{7DB540C2-92DC-41EB-BE9E-0D5E9A169601}"/>
    <dgm:cxn modelId="{A01E8ED7-1E14-41EE-AA31-20CE77F24B92}" type="presOf" srcId="{85997FB8-15A8-422D-9DEC-B5F750872328}" destId="{3DC66418-3AB8-464F-8807-41F6CF6A60CD}" srcOrd="0" destOrd="0" presId="urn:microsoft.com/office/officeart/2005/8/layout/hierarchy2"/>
    <dgm:cxn modelId="{76F1BFD8-4584-460E-A49C-887F62F9E02D}" type="presOf" srcId="{8A1DEBDE-881A-4241-85AB-A749B4A3D5A4}" destId="{0EF9946F-846B-4284-A583-2A0880C6445C}" srcOrd="0" destOrd="0" presId="urn:microsoft.com/office/officeart/2005/8/layout/hierarchy2"/>
    <dgm:cxn modelId="{4D0B02EC-E142-47EF-AA28-9EE5E5625ECC}" type="presOf" srcId="{8EC5B843-B1B6-4843-97CB-0A116CDDD94B}" destId="{D74E30B3-57E1-4BAE-BB1F-75F908EFA122}" srcOrd="0" destOrd="0" presId="urn:microsoft.com/office/officeart/2005/8/layout/hierarchy2"/>
    <dgm:cxn modelId="{BB8479F2-0CA1-4222-8EBC-4A4FCCDB735D}" type="presOf" srcId="{F6DBAC2E-D3E5-4A2F-84DF-DE99DE0CD593}" destId="{A27A6008-A039-4559-A5F6-9610887C3AFA}" srcOrd="0" destOrd="0" presId="urn:microsoft.com/office/officeart/2005/8/layout/hierarchy2"/>
    <dgm:cxn modelId="{A29452F3-D67A-4553-AA83-D4DA4D45746A}" type="presOf" srcId="{A2C72E1A-502E-48B0-B5E3-0646F0218F9C}" destId="{C136888F-3C88-4F7D-AC7C-BE41AF0EBA3A}" srcOrd="1" destOrd="0" presId="urn:microsoft.com/office/officeart/2005/8/layout/hierarchy2"/>
    <dgm:cxn modelId="{A52EB2F3-F3E1-4DBC-A52F-45CC73A414CB}" srcId="{8E84A522-B8F0-4A14-86F3-0F837139B278}" destId="{FE356822-9439-47DA-B734-FC8C1909179B}" srcOrd="1" destOrd="0" parTransId="{A2C72E1A-502E-48B0-B5E3-0646F0218F9C}" sibTransId="{7CA1FCF5-8BE3-440D-96CD-47A954D2219A}"/>
    <dgm:cxn modelId="{3FB6F8FE-61E0-42ED-BC84-48C545C61B75}" type="presOf" srcId="{362FF203-EB35-40AF-9070-56E969A73E34}" destId="{8CFD24C3-2BBB-4281-8372-44AE4323F282}" srcOrd="0" destOrd="0" presId="urn:microsoft.com/office/officeart/2005/8/layout/hierarchy2"/>
    <dgm:cxn modelId="{D9EB5698-E8F1-4E3B-90F5-615E191CBE7B}" type="presParOf" srcId="{D74E30B3-57E1-4BAE-BB1F-75F908EFA122}" destId="{5BD11AC6-B4BA-415D-8EDB-3E3062813EA4}" srcOrd="0" destOrd="0" presId="urn:microsoft.com/office/officeart/2005/8/layout/hierarchy2"/>
    <dgm:cxn modelId="{5A7507F7-A9C9-4EEA-BAD5-83C659F51D64}" type="presParOf" srcId="{5BD11AC6-B4BA-415D-8EDB-3E3062813EA4}" destId="{683547E1-E05F-4B25-86CB-206B6CD27B8D}" srcOrd="0" destOrd="0" presId="urn:microsoft.com/office/officeart/2005/8/layout/hierarchy2"/>
    <dgm:cxn modelId="{045E0FDE-6E56-414C-9C49-AFBD13134EAA}" type="presParOf" srcId="{5BD11AC6-B4BA-415D-8EDB-3E3062813EA4}" destId="{F4BF75BE-4DB3-4E58-9770-F107F6A38628}" srcOrd="1" destOrd="0" presId="urn:microsoft.com/office/officeart/2005/8/layout/hierarchy2"/>
    <dgm:cxn modelId="{8277E5F6-6707-4D55-9303-CB1C264F91B5}" type="presParOf" srcId="{F4BF75BE-4DB3-4E58-9770-F107F6A38628}" destId="{A27A6008-A039-4559-A5F6-9610887C3AFA}" srcOrd="0" destOrd="0" presId="urn:microsoft.com/office/officeart/2005/8/layout/hierarchy2"/>
    <dgm:cxn modelId="{650B57DF-613F-43CE-9DC3-3DBD857D86CD}" type="presParOf" srcId="{A27A6008-A039-4559-A5F6-9610887C3AFA}" destId="{4EFD7D26-4391-402D-8BD9-2CDA8CE7F8FD}" srcOrd="0" destOrd="0" presId="urn:microsoft.com/office/officeart/2005/8/layout/hierarchy2"/>
    <dgm:cxn modelId="{41D418A4-EE8B-47C1-B0A8-E62D404E06C4}" type="presParOf" srcId="{F4BF75BE-4DB3-4E58-9770-F107F6A38628}" destId="{EC2F2E57-C763-475B-A6F1-71D8B8CD15C2}" srcOrd="1" destOrd="0" presId="urn:microsoft.com/office/officeart/2005/8/layout/hierarchy2"/>
    <dgm:cxn modelId="{FA365F76-23DD-4DC8-B847-0FA36AE5D9C6}" type="presParOf" srcId="{EC2F2E57-C763-475B-A6F1-71D8B8CD15C2}" destId="{DDE573A1-1247-4BC1-89EA-0454BA4293F9}" srcOrd="0" destOrd="0" presId="urn:microsoft.com/office/officeart/2005/8/layout/hierarchy2"/>
    <dgm:cxn modelId="{BA837C35-272D-48FE-96E1-52AD5B416DE2}" type="presParOf" srcId="{EC2F2E57-C763-475B-A6F1-71D8B8CD15C2}" destId="{3D20FCE4-469A-48CE-A4DD-F7BF78132D98}" srcOrd="1" destOrd="0" presId="urn:microsoft.com/office/officeart/2005/8/layout/hierarchy2"/>
    <dgm:cxn modelId="{3982DBDB-84D5-4847-A18A-A2D93DFFAFD5}" type="presParOf" srcId="{3D20FCE4-469A-48CE-A4DD-F7BF78132D98}" destId="{8CFD24C3-2BBB-4281-8372-44AE4323F282}" srcOrd="0" destOrd="0" presId="urn:microsoft.com/office/officeart/2005/8/layout/hierarchy2"/>
    <dgm:cxn modelId="{0F0DE423-CFEB-4F3D-A073-DBD66FD29315}" type="presParOf" srcId="{8CFD24C3-2BBB-4281-8372-44AE4323F282}" destId="{6E9630C1-4E40-4FF3-B558-088F5DC7BE5B}" srcOrd="0" destOrd="0" presId="urn:microsoft.com/office/officeart/2005/8/layout/hierarchy2"/>
    <dgm:cxn modelId="{128C6B3E-F368-4E79-8479-30FA249C07B7}" type="presParOf" srcId="{3D20FCE4-469A-48CE-A4DD-F7BF78132D98}" destId="{862D7548-6617-4F55-8780-05C627E20F8F}" srcOrd="1" destOrd="0" presId="urn:microsoft.com/office/officeart/2005/8/layout/hierarchy2"/>
    <dgm:cxn modelId="{025084BD-9BB5-4964-9093-C0B070ACF169}" type="presParOf" srcId="{862D7548-6617-4F55-8780-05C627E20F8F}" destId="{BEC95068-3F52-43B6-B8FD-7E55E74B7956}" srcOrd="0" destOrd="0" presId="urn:microsoft.com/office/officeart/2005/8/layout/hierarchy2"/>
    <dgm:cxn modelId="{53150B2D-A697-422E-90AF-34FEFFE9D908}" type="presParOf" srcId="{862D7548-6617-4F55-8780-05C627E20F8F}" destId="{DDD22018-93EB-4E8A-9580-EB03421027A4}" srcOrd="1" destOrd="0" presId="urn:microsoft.com/office/officeart/2005/8/layout/hierarchy2"/>
    <dgm:cxn modelId="{86E76A85-439E-4D49-994F-2CD22AEDCAE9}" type="presParOf" srcId="{3D20FCE4-469A-48CE-A4DD-F7BF78132D98}" destId="{3DC66418-3AB8-464F-8807-41F6CF6A60CD}" srcOrd="2" destOrd="0" presId="urn:microsoft.com/office/officeart/2005/8/layout/hierarchy2"/>
    <dgm:cxn modelId="{E8D57BBF-FDF7-472B-AAC6-2D8A119FD4E5}" type="presParOf" srcId="{3DC66418-3AB8-464F-8807-41F6CF6A60CD}" destId="{48D62D4B-304C-4448-A21E-2DA92A459D5F}" srcOrd="0" destOrd="0" presId="urn:microsoft.com/office/officeart/2005/8/layout/hierarchy2"/>
    <dgm:cxn modelId="{ADD3AA31-36A7-49D5-8577-B48D5084BE04}" type="presParOf" srcId="{3D20FCE4-469A-48CE-A4DD-F7BF78132D98}" destId="{57357F06-E414-435E-9A4C-CD9DCAEF2E32}" srcOrd="3" destOrd="0" presId="urn:microsoft.com/office/officeart/2005/8/layout/hierarchy2"/>
    <dgm:cxn modelId="{ECD54587-42CF-4D95-802A-3C69632ADBDF}" type="presParOf" srcId="{57357F06-E414-435E-9A4C-CD9DCAEF2E32}" destId="{FFDFE15B-CEA8-469D-A758-8E01CC3CFB4E}" srcOrd="0" destOrd="0" presId="urn:microsoft.com/office/officeart/2005/8/layout/hierarchy2"/>
    <dgm:cxn modelId="{37DC455D-0AAB-4E97-99DD-F9A1B967F11F}" type="presParOf" srcId="{57357F06-E414-435E-9A4C-CD9DCAEF2E32}" destId="{5887FED1-3BED-4043-A069-C8D315BCABD5}" srcOrd="1" destOrd="0" presId="urn:microsoft.com/office/officeart/2005/8/layout/hierarchy2"/>
    <dgm:cxn modelId="{8A3793E5-E232-468C-AECB-50E95E7297EB}" type="presParOf" srcId="{F4BF75BE-4DB3-4E58-9770-F107F6A38628}" destId="{20F05D86-D0FF-45B4-839A-B780A22E633F}" srcOrd="2" destOrd="0" presId="urn:microsoft.com/office/officeart/2005/8/layout/hierarchy2"/>
    <dgm:cxn modelId="{1DB4C793-317D-486D-B15F-655337DEDACE}" type="presParOf" srcId="{20F05D86-D0FF-45B4-839A-B780A22E633F}" destId="{C136888F-3C88-4F7D-AC7C-BE41AF0EBA3A}" srcOrd="0" destOrd="0" presId="urn:microsoft.com/office/officeart/2005/8/layout/hierarchy2"/>
    <dgm:cxn modelId="{EB486EBD-FC65-4F07-9272-D2EB1A869D80}" type="presParOf" srcId="{F4BF75BE-4DB3-4E58-9770-F107F6A38628}" destId="{C7990DB0-71F4-4D3B-9058-B5F6527B43F4}" srcOrd="3" destOrd="0" presId="urn:microsoft.com/office/officeart/2005/8/layout/hierarchy2"/>
    <dgm:cxn modelId="{F17F5B95-4981-4993-90F5-27EAADB8D3CF}" type="presParOf" srcId="{C7990DB0-71F4-4D3B-9058-B5F6527B43F4}" destId="{4CAD156F-A2E5-4490-8052-CC9D00D50CEC}" srcOrd="0" destOrd="0" presId="urn:microsoft.com/office/officeart/2005/8/layout/hierarchy2"/>
    <dgm:cxn modelId="{1947F854-DE8C-40B7-A029-9A74517D5F68}" type="presParOf" srcId="{C7990DB0-71F4-4D3B-9058-B5F6527B43F4}" destId="{44F8961F-2701-4740-9E8C-DEAFE21D548C}" srcOrd="1" destOrd="0" presId="urn:microsoft.com/office/officeart/2005/8/layout/hierarchy2"/>
    <dgm:cxn modelId="{1F43F185-B998-4C98-84D4-368DB73C1B7B}" type="presParOf" srcId="{44F8961F-2701-4740-9E8C-DEAFE21D548C}" destId="{BA760FDF-4628-473D-ACB6-A314E2B4B7A2}" srcOrd="0" destOrd="0" presId="urn:microsoft.com/office/officeart/2005/8/layout/hierarchy2"/>
    <dgm:cxn modelId="{88596EF1-9EE2-45BE-9DB8-7290CF76FB6D}" type="presParOf" srcId="{BA760FDF-4628-473D-ACB6-A314E2B4B7A2}" destId="{0F568BA1-C8C8-4EBF-9DC1-34E0E33122D8}" srcOrd="0" destOrd="0" presId="urn:microsoft.com/office/officeart/2005/8/layout/hierarchy2"/>
    <dgm:cxn modelId="{39775525-B68F-4FD5-9AEA-233EEF3E348F}" type="presParOf" srcId="{44F8961F-2701-4740-9E8C-DEAFE21D548C}" destId="{1A56B86B-893E-469A-8419-9B7BC80972A1}" srcOrd="1" destOrd="0" presId="urn:microsoft.com/office/officeart/2005/8/layout/hierarchy2"/>
    <dgm:cxn modelId="{DF19B88D-4410-44DB-8090-AB1609DB3631}" type="presParOf" srcId="{1A56B86B-893E-469A-8419-9B7BC80972A1}" destId="{B69B11E9-6411-4584-9FB8-D672E3DB78AA}" srcOrd="0" destOrd="0" presId="urn:microsoft.com/office/officeart/2005/8/layout/hierarchy2"/>
    <dgm:cxn modelId="{767B7EB8-4C89-4142-8CDB-D3BFD18F4052}" type="presParOf" srcId="{1A56B86B-893E-469A-8419-9B7BC80972A1}" destId="{72C39EEA-898B-42D9-90AE-D788C459166C}" srcOrd="1" destOrd="0" presId="urn:microsoft.com/office/officeart/2005/8/layout/hierarchy2"/>
    <dgm:cxn modelId="{1C50C85D-7B71-48FC-8C56-CFADE75A3913}" type="presParOf" srcId="{44F8961F-2701-4740-9E8C-DEAFE21D548C}" destId="{51D651FF-24C7-4BF7-92B4-40C6CCF93E62}" srcOrd="2" destOrd="0" presId="urn:microsoft.com/office/officeart/2005/8/layout/hierarchy2"/>
    <dgm:cxn modelId="{E6304F59-AB2C-4585-B18E-2B69ACD9A9E9}" type="presParOf" srcId="{51D651FF-24C7-4BF7-92B4-40C6CCF93E62}" destId="{7E6F0CCC-FA77-4DA0-863F-910B6B997603}" srcOrd="0" destOrd="0" presId="urn:microsoft.com/office/officeart/2005/8/layout/hierarchy2"/>
    <dgm:cxn modelId="{B5A623F7-4BF8-4EF8-AEAB-7836F0C88420}" type="presParOf" srcId="{44F8961F-2701-4740-9E8C-DEAFE21D548C}" destId="{06F3B55E-E3FD-4EE7-BA87-E8AA741AAE0C}" srcOrd="3" destOrd="0" presId="urn:microsoft.com/office/officeart/2005/8/layout/hierarchy2"/>
    <dgm:cxn modelId="{1A23DE64-2CEE-449A-B9D4-207B9E92E9B4}" type="presParOf" srcId="{06F3B55E-E3FD-4EE7-BA87-E8AA741AAE0C}" destId="{74A5931F-2F05-45F8-8ED1-692A0E14C4D5}" srcOrd="0" destOrd="0" presId="urn:microsoft.com/office/officeart/2005/8/layout/hierarchy2"/>
    <dgm:cxn modelId="{2A68A232-7548-4EA6-84EF-DA12F7D355AE}" type="presParOf" srcId="{06F3B55E-E3FD-4EE7-BA87-E8AA741AAE0C}" destId="{5BBE7DCC-79E6-4DA5-832D-BCFF8F11D445}" srcOrd="1" destOrd="0" presId="urn:microsoft.com/office/officeart/2005/8/layout/hierarchy2"/>
    <dgm:cxn modelId="{4E35EB25-62FD-45F4-A130-C1FB017710FA}" type="presParOf" srcId="{F4BF75BE-4DB3-4E58-9770-F107F6A38628}" destId="{2C129160-59C9-4DE8-8581-1D138FD546AF}" srcOrd="4" destOrd="0" presId="urn:microsoft.com/office/officeart/2005/8/layout/hierarchy2"/>
    <dgm:cxn modelId="{4272B3FA-0B2B-4E0B-88E2-321E1B47F2E2}" type="presParOf" srcId="{2C129160-59C9-4DE8-8581-1D138FD546AF}" destId="{3297576F-47DC-40C2-B6BF-4C07A38C75B3}" srcOrd="0" destOrd="0" presId="urn:microsoft.com/office/officeart/2005/8/layout/hierarchy2"/>
    <dgm:cxn modelId="{C57C17A9-299B-4197-8E5F-C8BD786795C8}" type="presParOf" srcId="{F4BF75BE-4DB3-4E58-9770-F107F6A38628}" destId="{FAD7C781-5383-4C6C-AC2B-D612A0F78062}" srcOrd="5" destOrd="0" presId="urn:microsoft.com/office/officeart/2005/8/layout/hierarchy2"/>
    <dgm:cxn modelId="{DD74402B-614F-49C5-B498-0E6E80456407}" type="presParOf" srcId="{FAD7C781-5383-4C6C-AC2B-D612A0F78062}" destId="{AE82CEC0-39C7-4FF1-8289-BC219E87661C}" srcOrd="0" destOrd="0" presId="urn:microsoft.com/office/officeart/2005/8/layout/hierarchy2"/>
    <dgm:cxn modelId="{7CE2B98D-B4A6-41FC-8B08-537BD7AE237D}" type="presParOf" srcId="{FAD7C781-5383-4C6C-AC2B-D612A0F78062}" destId="{F73FB415-1E19-4761-BB44-9ED46D872008}" srcOrd="1" destOrd="0" presId="urn:microsoft.com/office/officeart/2005/8/layout/hierarchy2"/>
    <dgm:cxn modelId="{391304F4-5DE4-491E-9B53-079798B4BC14}" type="presParOf" srcId="{F73FB415-1E19-4761-BB44-9ED46D872008}" destId="{96CE3006-9A23-4B9C-8DDF-97E6CBC5E028}" srcOrd="0" destOrd="0" presId="urn:microsoft.com/office/officeart/2005/8/layout/hierarchy2"/>
    <dgm:cxn modelId="{1676FDEA-0592-4FA2-9E99-D54237EBA53D}" type="presParOf" srcId="{96CE3006-9A23-4B9C-8DDF-97E6CBC5E028}" destId="{3C4C09B2-1475-4570-AFC8-ADC0B855A8AC}" srcOrd="0" destOrd="0" presId="urn:microsoft.com/office/officeart/2005/8/layout/hierarchy2"/>
    <dgm:cxn modelId="{AE1E6F17-9BA0-4AF9-A270-748E04970EC1}" type="presParOf" srcId="{F73FB415-1E19-4761-BB44-9ED46D872008}" destId="{BA3886D3-5298-4E12-8E93-1B966FF133EF}" srcOrd="1" destOrd="0" presId="urn:microsoft.com/office/officeart/2005/8/layout/hierarchy2"/>
    <dgm:cxn modelId="{3DDDCE49-E37D-4801-80F6-193DCF7061B8}" type="presParOf" srcId="{BA3886D3-5298-4E12-8E93-1B966FF133EF}" destId="{7D7EF928-0A4B-4C52-9059-D5770D25A7EE}" srcOrd="0" destOrd="0" presId="urn:microsoft.com/office/officeart/2005/8/layout/hierarchy2"/>
    <dgm:cxn modelId="{F6739E80-A4D1-4C74-A796-656A0630657D}" type="presParOf" srcId="{BA3886D3-5298-4E12-8E93-1B966FF133EF}" destId="{4B39F0BC-0EE0-4494-B412-2BC235ECA3DB}" srcOrd="1" destOrd="0" presId="urn:microsoft.com/office/officeart/2005/8/layout/hierarchy2"/>
    <dgm:cxn modelId="{7DFC1AFD-07D6-498E-90F5-23B09C23693E}" type="presParOf" srcId="{F73FB415-1E19-4761-BB44-9ED46D872008}" destId="{0EF9946F-846B-4284-A583-2A0880C6445C}" srcOrd="2" destOrd="0" presId="urn:microsoft.com/office/officeart/2005/8/layout/hierarchy2"/>
    <dgm:cxn modelId="{71FC4154-74AB-4D3F-8A89-5A8DD3209D7F}" type="presParOf" srcId="{0EF9946F-846B-4284-A583-2A0880C6445C}" destId="{AB49DED0-3FD6-4B51-B31E-29FB3B112B24}" srcOrd="0" destOrd="0" presId="urn:microsoft.com/office/officeart/2005/8/layout/hierarchy2"/>
    <dgm:cxn modelId="{EE993D70-E895-4839-BFCC-14D9E3FA7CE4}" type="presParOf" srcId="{F73FB415-1E19-4761-BB44-9ED46D872008}" destId="{8178297F-D66E-4BE8-887D-AD28AD20460D}" srcOrd="3" destOrd="0" presId="urn:microsoft.com/office/officeart/2005/8/layout/hierarchy2"/>
    <dgm:cxn modelId="{A5EDCDC4-68AD-4A60-9BE0-2CB42BA73724}" type="presParOf" srcId="{8178297F-D66E-4BE8-887D-AD28AD20460D}" destId="{8B0C5F0A-7083-4257-AEC8-5EB9F5C98355}" srcOrd="0" destOrd="0" presId="urn:microsoft.com/office/officeart/2005/8/layout/hierarchy2"/>
    <dgm:cxn modelId="{C0C110B7-8EAC-4FA6-93AD-B60F9E5EE6AD}" type="presParOf" srcId="{8178297F-D66E-4BE8-887D-AD28AD20460D}" destId="{4F76527B-BAA5-46A2-9C33-87FAC6040F2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3547E1-E05F-4B25-86CB-206B6CD27B8D}">
      <dsp:nvSpPr>
        <dsp:cNvPr id="0" name=""/>
        <dsp:cNvSpPr/>
      </dsp:nvSpPr>
      <dsp:spPr>
        <a:xfrm>
          <a:off x="3194803" y="2308881"/>
          <a:ext cx="1601809" cy="800904"/>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Microbiome study</a:t>
          </a:r>
        </a:p>
      </dsp:txBody>
      <dsp:txXfrm>
        <a:off x="3218261" y="2332339"/>
        <a:ext cx="1554893" cy="753988"/>
      </dsp:txXfrm>
    </dsp:sp>
    <dsp:sp modelId="{A27A6008-A039-4559-A5F6-9610887C3AFA}">
      <dsp:nvSpPr>
        <dsp:cNvPr id="0" name=""/>
        <dsp:cNvSpPr/>
      </dsp:nvSpPr>
      <dsp:spPr>
        <a:xfrm rot="17350740">
          <a:off x="4141809" y="1774990"/>
          <a:ext cx="1950330" cy="26604"/>
        </a:xfrm>
        <a:custGeom>
          <a:avLst/>
          <a:gdLst/>
          <a:ahLst/>
          <a:cxnLst/>
          <a:rect l="0" t="0" r="0" b="0"/>
          <a:pathLst>
            <a:path>
              <a:moveTo>
                <a:pt x="0" y="13302"/>
              </a:moveTo>
              <a:lnTo>
                <a:pt x="1950330" y="13302"/>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68216" y="1739534"/>
        <a:ext cx="97516" cy="97516"/>
      </dsp:txXfrm>
    </dsp:sp>
    <dsp:sp modelId="{DDE573A1-1247-4BC1-89EA-0454BA4293F9}">
      <dsp:nvSpPr>
        <dsp:cNvPr id="0" name=""/>
        <dsp:cNvSpPr/>
      </dsp:nvSpPr>
      <dsp:spPr>
        <a:xfrm>
          <a:off x="5437336" y="466800"/>
          <a:ext cx="1601809" cy="800904"/>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Microscopy</a:t>
          </a:r>
        </a:p>
      </dsp:txBody>
      <dsp:txXfrm>
        <a:off x="5460794" y="490258"/>
        <a:ext cx="1554893" cy="753988"/>
      </dsp:txXfrm>
    </dsp:sp>
    <dsp:sp modelId="{8CFD24C3-2BBB-4281-8372-44AE4323F282}">
      <dsp:nvSpPr>
        <dsp:cNvPr id="0" name=""/>
        <dsp:cNvSpPr/>
      </dsp:nvSpPr>
      <dsp:spPr>
        <a:xfrm rot="19457599">
          <a:off x="6964980" y="623690"/>
          <a:ext cx="789053" cy="26604"/>
        </a:xfrm>
        <a:custGeom>
          <a:avLst/>
          <a:gdLst/>
          <a:ahLst/>
          <a:cxnLst/>
          <a:rect l="0" t="0" r="0" b="0"/>
          <a:pathLst>
            <a:path>
              <a:moveTo>
                <a:pt x="0" y="13302"/>
              </a:moveTo>
              <a:lnTo>
                <a:pt x="789053" y="13302"/>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339781" y="617266"/>
        <a:ext cx="39452" cy="39452"/>
      </dsp:txXfrm>
    </dsp:sp>
    <dsp:sp modelId="{BEC95068-3F52-43B6-B8FD-7E55E74B7956}">
      <dsp:nvSpPr>
        <dsp:cNvPr id="0" name=""/>
        <dsp:cNvSpPr/>
      </dsp:nvSpPr>
      <dsp:spPr>
        <a:xfrm>
          <a:off x="7679869" y="6280"/>
          <a:ext cx="1601809" cy="800904"/>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 </a:t>
          </a:r>
          <a:r>
            <a:rPr lang="en-US" sz="1400" i="1" kern="1200" dirty="0"/>
            <a:t>In Situ</a:t>
          </a:r>
          <a:r>
            <a:rPr lang="en-US" sz="1400" kern="1200" dirty="0"/>
            <a:t>, real time, individual</a:t>
          </a:r>
        </a:p>
      </dsp:txBody>
      <dsp:txXfrm>
        <a:off x="7703327" y="29738"/>
        <a:ext cx="1554893" cy="753988"/>
      </dsp:txXfrm>
    </dsp:sp>
    <dsp:sp modelId="{3DC66418-3AB8-464F-8807-41F6CF6A60CD}">
      <dsp:nvSpPr>
        <dsp:cNvPr id="0" name=""/>
        <dsp:cNvSpPr/>
      </dsp:nvSpPr>
      <dsp:spPr>
        <a:xfrm rot="2142401">
          <a:off x="6964980" y="1084210"/>
          <a:ext cx="789053" cy="26604"/>
        </a:xfrm>
        <a:custGeom>
          <a:avLst/>
          <a:gdLst/>
          <a:ahLst/>
          <a:cxnLst/>
          <a:rect l="0" t="0" r="0" b="0"/>
          <a:pathLst>
            <a:path>
              <a:moveTo>
                <a:pt x="0" y="13302"/>
              </a:moveTo>
              <a:lnTo>
                <a:pt x="789053" y="13302"/>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339781" y="1077786"/>
        <a:ext cx="39452" cy="39452"/>
      </dsp:txXfrm>
    </dsp:sp>
    <dsp:sp modelId="{FFDFE15B-CEA8-469D-A758-8E01CC3CFB4E}">
      <dsp:nvSpPr>
        <dsp:cNvPr id="0" name=""/>
        <dsp:cNvSpPr/>
      </dsp:nvSpPr>
      <dsp:spPr>
        <a:xfrm>
          <a:off x="7679869" y="927320"/>
          <a:ext cx="1601809" cy="800904"/>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Con: need expertise, focus on a few microbes</a:t>
          </a:r>
        </a:p>
      </dsp:txBody>
      <dsp:txXfrm>
        <a:off x="7703327" y="950778"/>
        <a:ext cx="1554893" cy="753988"/>
      </dsp:txXfrm>
    </dsp:sp>
    <dsp:sp modelId="{20F05D86-D0FF-45B4-839A-B780A22E633F}">
      <dsp:nvSpPr>
        <dsp:cNvPr id="0" name=""/>
        <dsp:cNvSpPr/>
      </dsp:nvSpPr>
      <dsp:spPr>
        <a:xfrm>
          <a:off x="4796612" y="2696031"/>
          <a:ext cx="640723" cy="26604"/>
        </a:xfrm>
        <a:custGeom>
          <a:avLst/>
          <a:gdLst/>
          <a:ahLst/>
          <a:cxnLst/>
          <a:rect l="0" t="0" r="0" b="0"/>
          <a:pathLst>
            <a:path>
              <a:moveTo>
                <a:pt x="0" y="13302"/>
              </a:moveTo>
              <a:lnTo>
                <a:pt x="640723" y="13302"/>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100956" y="2693315"/>
        <a:ext cx="32036" cy="32036"/>
      </dsp:txXfrm>
    </dsp:sp>
    <dsp:sp modelId="{4CAD156F-A2E5-4490-8052-CC9D00D50CEC}">
      <dsp:nvSpPr>
        <dsp:cNvPr id="0" name=""/>
        <dsp:cNvSpPr/>
      </dsp:nvSpPr>
      <dsp:spPr>
        <a:xfrm>
          <a:off x="5437336" y="2308881"/>
          <a:ext cx="1601809" cy="800904"/>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Culture-based</a:t>
          </a:r>
        </a:p>
      </dsp:txBody>
      <dsp:txXfrm>
        <a:off x="5460794" y="2332339"/>
        <a:ext cx="1554893" cy="753988"/>
      </dsp:txXfrm>
    </dsp:sp>
    <dsp:sp modelId="{BA760FDF-4628-473D-ACB6-A314E2B4B7A2}">
      <dsp:nvSpPr>
        <dsp:cNvPr id="0" name=""/>
        <dsp:cNvSpPr/>
      </dsp:nvSpPr>
      <dsp:spPr>
        <a:xfrm rot="19457599">
          <a:off x="6964980" y="2465770"/>
          <a:ext cx="789053" cy="26604"/>
        </a:xfrm>
        <a:custGeom>
          <a:avLst/>
          <a:gdLst/>
          <a:ahLst/>
          <a:cxnLst/>
          <a:rect l="0" t="0" r="0" b="0"/>
          <a:pathLst>
            <a:path>
              <a:moveTo>
                <a:pt x="0" y="13302"/>
              </a:moveTo>
              <a:lnTo>
                <a:pt x="789053" y="13302"/>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339781" y="2459347"/>
        <a:ext cx="39452" cy="39452"/>
      </dsp:txXfrm>
    </dsp:sp>
    <dsp:sp modelId="{B69B11E9-6411-4584-9FB8-D672E3DB78AA}">
      <dsp:nvSpPr>
        <dsp:cNvPr id="0" name=""/>
        <dsp:cNvSpPr/>
      </dsp:nvSpPr>
      <dsp:spPr>
        <a:xfrm>
          <a:off x="7679869" y="1848360"/>
          <a:ext cx="1601809" cy="800904"/>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 cheap, isolation and identification, functional profile </a:t>
          </a:r>
        </a:p>
      </dsp:txBody>
      <dsp:txXfrm>
        <a:off x="7703327" y="1871818"/>
        <a:ext cx="1554893" cy="753988"/>
      </dsp:txXfrm>
    </dsp:sp>
    <dsp:sp modelId="{51D651FF-24C7-4BF7-92B4-40C6CCF93E62}">
      <dsp:nvSpPr>
        <dsp:cNvPr id="0" name=""/>
        <dsp:cNvSpPr/>
      </dsp:nvSpPr>
      <dsp:spPr>
        <a:xfrm rot="2142401">
          <a:off x="6964980" y="2926291"/>
          <a:ext cx="789053" cy="26604"/>
        </a:xfrm>
        <a:custGeom>
          <a:avLst/>
          <a:gdLst/>
          <a:ahLst/>
          <a:cxnLst/>
          <a:rect l="0" t="0" r="0" b="0"/>
          <a:pathLst>
            <a:path>
              <a:moveTo>
                <a:pt x="0" y="13302"/>
              </a:moveTo>
              <a:lnTo>
                <a:pt x="789053" y="13302"/>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339781" y="2919867"/>
        <a:ext cx="39452" cy="39452"/>
      </dsp:txXfrm>
    </dsp:sp>
    <dsp:sp modelId="{74A5931F-2F05-45F8-8ED1-692A0E14C4D5}">
      <dsp:nvSpPr>
        <dsp:cNvPr id="0" name=""/>
        <dsp:cNvSpPr/>
      </dsp:nvSpPr>
      <dsp:spPr>
        <a:xfrm>
          <a:off x="7679869" y="2769401"/>
          <a:ext cx="1601809" cy="800904"/>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Con: unculturable communities (99%), time consuming and laborious</a:t>
          </a:r>
        </a:p>
      </dsp:txBody>
      <dsp:txXfrm>
        <a:off x="7703327" y="2792859"/>
        <a:ext cx="1554893" cy="753988"/>
      </dsp:txXfrm>
    </dsp:sp>
    <dsp:sp modelId="{2C129160-59C9-4DE8-8581-1D138FD546AF}">
      <dsp:nvSpPr>
        <dsp:cNvPr id="0" name=""/>
        <dsp:cNvSpPr/>
      </dsp:nvSpPr>
      <dsp:spPr>
        <a:xfrm rot="4249260">
          <a:off x="4141809" y="3617071"/>
          <a:ext cx="1950330" cy="26604"/>
        </a:xfrm>
        <a:custGeom>
          <a:avLst/>
          <a:gdLst/>
          <a:ahLst/>
          <a:cxnLst/>
          <a:rect l="0" t="0" r="0" b="0"/>
          <a:pathLst>
            <a:path>
              <a:moveTo>
                <a:pt x="0" y="13302"/>
              </a:moveTo>
              <a:lnTo>
                <a:pt x="1950330" y="13302"/>
              </a:lnTo>
            </a:path>
          </a:pathLst>
        </a:cu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5068216" y="3581615"/>
        <a:ext cx="97516" cy="97516"/>
      </dsp:txXfrm>
    </dsp:sp>
    <dsp:sp modelId="{AE82CEC0-39C7-4FF1-8289-BC219E87661C}">
      <dsp:nvSpPr>
        <dsp:cNvPr id="0" name=""/>
        <dsp:cNvSpPr/>
      </dsp:nvSpPr>
      <dsp:spPr>
        <a:xfrm>
          <a:off x="5437336" y="4150961"/>
          <a:ext cx="1601809" cy="800904"/>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Culture-independent (i.e. sequencing)</a:t>
          </a:r>
        </a:p>
      </dsp:txBody>
      <dsp:txXfrm>
        <a:off x="5460794" y="4174419"/>
        <a:ext cx="1554893" cy="753988"/>
      </dsp:txXfrm>
    </dsp:sp>
    <dsp:sp modelId="{96CE3006-9A23-4B9C-8DDF-97E6CBC5E028}">
      <dsp:nvSpPr>
        <dsp:cNvPr id="0" name=""/>
        <dsp:cNvSpPr/>
      </dsp:nvSpPr>
      <dsp:spPr>
        <a:xfrm rot="19457599">
          <a:off x="6964980" y="4307851"/>
          <a:ext cx="789053" cy="26604"/>
        </a:xfrm>
        <a:custGeom>
          <a:avLst/>
          <a:gdLst/>
          <a:ahLst/>
          <a:cxnLst/>
          <a:rect l="0" t="0" r="0" b="0"/>
          <a:pathLst>
            <a:path>
              <a:moveTo>
                <a:pt x="0" y="13302"/>
              </a:moveTo>
              <a:lnTo>
                <a:pt x="789053" y="13302"/>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339781" y="4301427"/>
        <a:ext cx="39452" cy="39452"/>
      </dsp:txXfrm>
    </dsp:sp>
    <dsp:sp modelId="{7D7EF928-0A4B-4C52-9059-D5770D25A7EE}">
      <dsp:nvSpPr>
        <dsp:cNvPr id="0" name=""/>
        <dsp:cNvSpPr/>
      </dsp:nvSpPr>
      <dsp:spPr>
        <a:xfrm>
          <a:off x="7679869" y="3690441"/>
          <a:ext cx="1601809" cy="800904"/>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Pro: quick identification and functional inference at community scale</a:t>
          </a:r>
        </a:p>
      </dsp:txBody>
      <dsp:txXfrm>
        <a:off x="7703327" y="3713899"/>
        <a:ext cx="1554893" cy="753988"/>
      </dsp:txXfrm>
    </dsp:sp>
    <dsp:sp modelId="{0EF9946F-846B-4284-A583-2A0880C6445C}">
      <dsp:nvSpPr>
        <dsp:cNvPr id="0" name=""/>
        <dsp:cNvSpPr/>
      </dsp:nvSpPr>
      <dsp:spPr>
        <a:xfrm rot="2142401">
          <a:off x="6964980" y="4768371"/>
          <a:ext cx="789053" cy="26604"/>
        </a:xfrm>
        <a:custGeom>
          <a:avLst/>
          <a:gdLst/>
          <a:ahLst/>
          <a:cxnLst/>
          <a:rect l="0" t="0" r="0" b="0"/>
          <a:pathLst>
            <a:path>
              <a:moveTo>
                <a:pt x="0" y="13302"/>
              </a:moveTo>
              <a:lnTo>
                <a:pt x="789053" y="13302"/>
              </a:lnTo>
            </a:path>
          </a:pathLst>
        </a:custGeom>
        <a:no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7339781" y="4761947"/>
        <a:ext cx="39452" cy="39452"/>
      </dsp:txXfrm>
    </dsp:sp>
    <dsp:sp modelId="{8B0C5F0A-7083-4257-AEC8-5EB9F5C98355}">
      <dsp:nvSpPr>
        <dsp:cNvPr id="0" name=""/>
        <dsp:cNvSpPr/>
      </dsp:nvSpPr>
      <dsp:spPr>
        <a:xfrm>
          <a:off x="7679869" y="4611482"/>
          <a:ext cx="1601809" cy="800904"/>
        </a:xfrm>
        <a:prstGeom prst="roundRect">
          <a:avLst>
            <a:gd name="adj" fmla="val 10000"/>
          </a:avLst>
        </a:prstGeom>
        <a:solidFill>
          <a:schemeClr val="lt1">
            <a:hueOff val="0"/>
            <a:satOff val="0"/>
            <a:lumOff val="0"/>
            <a:alphaOff val="0"/>
          </a:schemeClr>
        </a:solidFill>
        <a:ln w="19050" cap="flat" cmpd="sng" algn="ctr">
          <a:solidFill>
            <a:schemeClr val="accent6">
              <a:shade val="80000"/>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can be costly, mis-identification inflated</a:t>
          </a:r>
        </a:p>
      </dsp:txBody>
      <dsp:txXfrm>
        <a:off x="7703327" y="4634940"/>
        <a:ext cx="1554893" cy="75398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0T21:13:17.1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0T21:13:17.1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9T20:54:42.422"/>
    </inkml:context>
    <inkml:brush xml:id="br0">
      <inkml:brushProperty name="width" value="0.025" units="cm"/>
      <inkml:brushProperty name="height" value="0.025" units="cm"/>
      <inkml:brushProperty name="color" value="#9FC9FB"/>
      <inkml:brushProperty name="ignorePressure" value="1"/>
    </inkml:brush>
  </inkml:definitions>
  <inkml:trace contextRef="#ctx0" brushRef="#br0">28 83,'-4'-8,"-1"-10,-4-7,0-6,8 30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1T19:27:46.838"/>
    </inkml:context>
    <inkml:brush xml:id="br0">
      <inkml:brushProperty name="width" value="0.05" units="cm"/>
      <inkml:brushProperty name="height" value="0.05" units="cm"/>
      <inkml:brushProperty name="color" value="#F2F2F2"/>
      <inkml:brushProperty name="ignorePressure" value="1"/>
    </inkml:brush>
  </inkml:definitions>
  <inkml:trace contextRef="#ctx0" brushRef="#br0">2 1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0T21:13:17.1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1-20T21:13:17.188"/>
    </inkml:context>
    <inkml:brush xml:id="br0">
      <inkml:brushProperty name="width" value="0.05" units="cm"/>
      <inkml:brushProperty name="height" value="0.05" units="cm"/>
      <inkml:brushProperty name="color" value="#66CC00"/>
      <inkml:brushProperty name="ignorePressure" value="1"/>
    </inkml:brush>
  </inkml:definitions>
  <inkml:trace contextRef="#ctx0" brushRef="#br0">1 1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1T20:53:42.364"/>
    </inkml:context>
    <inkml:brush xml:id="br0">
      <inkml:brushProperty name="width" value="0.1" units="cm"/>
      <inkml:brushProperty name="height" value="0.1" units="cm"/>
      <inkml:brushProperty name="color" value="#849398"/>
      <inkml:brushProperty name="ignorePressure" value="1"/>
    </inkml:brush>
  </inkml:definitions>
  <inkml:trace contextRef="#ctx0" brushRef="#br0">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597089-0028-4570-8BA8-D4BB017A494B}" type="datetimeFigureOut">
              <a:rPr lang="en-US" smtClean="0"/>
              <a:t>2/12/2021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A95F20-2FA9-4B47-A5A2-5FD11A777F88}" type="slidenum">
              <a:rPr lang="en-US" smtClean="0"/>
              <a:t>‹#›</a:t>
            </a:fld>
            <a:endParaRPr lang="en-US"/>
          </a:p>
        </p:txBody>
      </p:sp>
    </p:spTree>
    <p:extLst>
      <p:ext uri="{BB962C8B-B14F-4D97-AF65-F5344CB8AC3E}">
        <p14:creationId xmlns:p14="http://schemas.microsoft.com/office/powerpoint/2010/main" val="2724074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to see y’all here today and thank you for the support for my first talk after joining the BBIG team. First of all, I would like to thank Dr. Hong and the microbiome scientist search committee gave me this opportunity to be part of the boxwood phyllosphere microbiome project and I am glad to meet so many talented people on the team</a:t>
            </a:r>
          </a:p>
          <a:p>
            <a:endParaRPr lang="en-US" dirty="0"/>
          </a:p>
          <a:p>
            <a:r>
              <a:rPr lang="en-US" dirty="0"/>
              <a:t>Microbiome is a fast-moving field, especially with newer sequencing technologies and platforms . </a:t>
            </a:r>
          </a:p>
          <a:p>
            <a:endParaRPr lang="en-US" dirty="0"/>
          </a:p>
          <a:p>
            <a:r>
              <a:rPr lang="en-US" dirty="0"/>
              <a:t>So that’s the purpose of my talk today, to take you onboard of plant microbiome study, so you will have a better idea of what I will be doing in the boxwood microbiome project. Again the topic is not about my project. But there will be presentations and talks about the project as it is moving on </a:t>
            </a:r>
            <a:r>
              <a:rPr lang="en-US"/>
              <a:t>and producing </a:t>
            </a:r>
            <a:r>
              <a:rPr lang="en-US" dirty="0"/>
              <a:t>results. We will keep you informed. </a:t>
            </a:r>
          </a:p>
        </p:txBody>
      </p:sp>
      <p:sp>
        <p:nvSpPr>
          <p:cNvPr id="4" name="Slide Number Placeholder 3"/>
          <p:cNvSpPr>
            <a:spLocks noGrp="1"/>
          </p:cNvSpPr>
          <p:nvPr>
            <p:ph type="sldNum" sz="quarter" idx="5"/>
          </p:nvPr>
        </p:nvSpPr>
        <p:spPr/>
        <p:txBody>
          <a:bodyPr/>
          <a:lstStyle/>
          <a:p>
            <a:fld id="{43A95F20-2FA9-4B47-A5A2-5FD11A777F88}" type="slidenum">
              <a:rPr lang="en-US" smtClean="0"/>
              <a:t>1</a:t>
            </a:fld>
            <a:endParaRPr lang="en-US"/>
          </a:p>
        </p:txBody>
      </p:sp>
    </p:spTree>
    <p:extLst>
      <p:ext uri="{BB962C8B-B14F-4D97-AF65-F5344CB8AC3E}">
        <p14:creationId xmlns:p14="http://schemas.microsoft.com/office/powerpoint/2010/main" val="1228268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do phyllosphere microbes link to plant health?</a:t>
            </a:r>
          </a:p>
          <a:p>
            <a:endParaRPr lang="en-US" dirty="0"/>
          </a:p>
          <a:p>
            <a:r>
              <a:rPr lang="en-US" dirty="0"/>
              <a:t>Broadly, they can influence the plant health via two aspects, one is associated with plant growth:</a:t>
            </a:r>
          </a:p>
          <a:p>
            <a:endParaRPr lang="en-US" dirty="0"/>
          </a:p>
          <a:p>
            <a:r>
              <a:rPr lang="en-US" dirty="0"/>
              <a:t>The microbes can promote plant growth by synthesizing phytohormones (IAA indole-3-acetic acid, cytokinin) #produce plant hormones (IAA(auxin) – coordinate growth, cytokinin – promote cell division in plant roots and shots)</a:t>
            </a:r>
          </a:p>
          <a:p>
            <a:r>
              <a:rPr lang="en-US" dirty="0"/>
              <a:t>They also involve in the nutrient cycling, for example, they have important functions in nitrogen fixing</a:t>
            </a:r>
          </a:p>
          <a:p>
            <a:r>
              <a:rPr lang="en-US" dirty="0"/>
              <a:t>floral microbiome has shown to enhance the flower attraction to pollinators by producing volatile compounds </a:t>
            </a:r>
          </a:p>
          <a:p>
            <a:endParaRPr lang="en-US" dirty="0"/>
          </a:p>
          <a:p>
            <a:r>
              <a:rPr lang="en-US" dirty="0"/>
              <a:t>At the same time, the phyllosphere microbiome can confer plant protections for one, it can alleviate abiotic stress</a:t>
            </a:r>
          </a:p>
          <a:p>
            <a:r>
              <a:rPr lang="en-US" dirty="0"/>
              <a:t>For example, some phyllosphere microbes can produce biosurfactant to increase the leaf surface wettability thus alleviate the drought stress; Some microbes can express antifreeze proteins to protect the plant from frost.</a:t>
            </a:r>
          </a:p>
          <a:p>
            <a:endParaRPr lang="en-US" dirty="0"/>
          </a:p>
          <a:p>
            <a:r>
              <a:rPr lang="en-US" dirty="0"/>
              <a:t>The microbes can also produce antimicrobial compounds or they can compete with the pathogens for the niche </a:t>
            </a:r>
            <a:r>
              <a:rPr lang="en-US" dirty="0" err="1"/>
              <a:t>enviroment</a:t>
            </a:r>
            <a:r>
              <a:rPr lang="en-US" dirty="0"/>
              <a:t>. Therefore those microbes have potential to control plant diseases, In recent years, there are a lot of studies focusing on identifying potential biocontrol agents picking from the plant microbiome.</a:t>
            </a:r>
          </a:p>
          <a:p>
            <a:endParaRPr lang="en-US" dirty="0"/>
          </a:p>
          <a:p>
            <a:r>
              <a:rPr lang="en-US" dirty="0"/>
              <a:t>Not only the phyllosphere microbiome can help the plant to attract pollinator, the microbes can also suppress insects via secretion of toxins, or modulate plant defense systems to convey suppressions against pests.</a:t>
            </a:r>
          </a:p>
          <a:p>
            <a:r>
              <a:rPr lang="en-US" dirty="0"/>
              <a:t>Therefore, we see that why the plant microbiome including phyllosphere microbiome has become an important research area in agriculture and horticulture. Because ultimately, it provides us a key to address challenging issues such as sustainable agriculture, chemical pollutions and food safety.</a:t>
            </a:r>
          </a:p>
        </p:txBody>
      </p:sp>
      <p:sp>
        <p:nvSpPr>
          <p:cNvPr id="4" name="Slide Number Placeholder 3"/>
          <p:cNvSpPr>
            <a:spLocks noGrp="1"/>
          </p:cNvSpPr>
          <p:nvPr>
            <p:ph type="sldNum" sz="quarter" idx="5"/>
          </p:nvPr>
        </p:nvSpPr>
        <p:spPr/>
        <p:txBody>
          <a:bodyPr/>
          <a:lstStyle/>
          <a:p>
            <a:fld id="{43A95F20-2FA9-4B47-A5A2-5FD11A777F88}" type="slidenum">
              <a:rPr lang="en-US" smtClean="0"/>
              <a:t>10</a:t>
            </a:fld>
            <a:endParaRPr lang="en-US"/>
          </a:p>
        </p:txBody>
      </p:sp>
    </p:spTree>
    <p:extLst>
      <p:ext uri="{BB962C8B-B14F-4D97-AF65-F5344CB8AC3E}">
        <p14:creationId xmlns:p14="http://schemas.microsoft.com/office/powerpoint/2010/main" val="8491874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far we have learned a bit about the plant environment and the phyllosphere microbiome, then question is how do we study them. Currently, there are 3 common methods to study microbiome: microscopy, culture the microorganisms, and the third one is culture-independent approach via sequencing the DNA from your samples.</a:t>
            </a:r>
          </a:p>
          <a:p>
            <a:endParaRPr lang="en-US" dirty="0"/>
          </a:p>
          <a:p>
            <a:r>
              <a:rPr lang="en-US" dirty="0"/>
              <a:t>For each approach, There are pros and cons. For example in the study of soil microbiome, although culture based methods are very cheap, but it can not represent the whole microbial community because 99% of soil microorganisms are un-culturable.</a:t>
            </a:r>
          </a:p>
          <a:p>
            <a:endParaRPr lang="en-US" dirty="0"/>
          </a:p>
          <a:p>
            <a:r>
              <a:rPr lang="en-US" dirty="0"/>
              <a:t>Therefore today, we are focusing on culture-independent method because it generates community scale data which can help us answer the new big questions: </a:t>
            </a:r>
          </a:p>
        </p:txBody>
      </p:sp>
      <p:sp>
        <p:nvSpPr>
          <p:cNvPr id="4" name="Slide Number Placeholder 3"/>
          <p:cNvSpPr>
            <a:spLocks noGrp="1"/>
          </p:cNvSpPr>
          <p:nvPr>
            <p:ph type="sldNum" sz="quarter" idx="5"/>
          </p:nvPr>
        </p:nvSpPr>
        <p:spPr/>
        <p:txBody>
          <a:bodyPr/>
          <a:lstStyle/>
          <a:p>
            <a:fld id="{43A95F20-2FA9-4B47-A5A2-5FD11A777F88}" type="slidenum">
              <a:rPr lang="en-US" smtClean="0"/>
              <a:t>11</a:t>
            </a:fld>
            <a:endParaRPr lang="en-US"/>
          </a:p>
        </p:txBody>
      </p:sp>
    </p:spTree>
    <p:extLst>
      <p:ext uri="{BB962C8B-B14F-4D97-AF65-F5344CB8AC3E}">
        <p14:creationId xmlns:p14="http://schemas.microsoft.com/office/powerpoint/2010/main" val="3916752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miseq</a:t>
            </a:r>
            <a:r>
              <a:rPr lang="en-US" dirty="0"/>
              <a:t> </a:t>
            </a:r>
            <a:r>
              <a:rPr lang="en-US" b="0" i="0" dirty="0">
                <a:solidFill>
                  <a:srgbClr val="444648"/>
                </a:solidFill>
                <a:effectLst/>
                <a:latin typeface="Inter"/>
              </a:rPr>
              <a:t>0.3–15 Gb 1-96 samples per-run 1-25 mil reads 2x300</a:t>
            </a:r>
          </a:p>
          <a:p>
            <a:endParaRPr lang="en-US" b="0" i="0" dirty="0">
              <a:solidFill>
                <a:srgbClr val="444648"/>
              </a:solidFill>
              <a:effectLst/>
              <a:latin typeface="Inter"/>
            </a:endParaRPr>
          </a:p>
          <a:p>
            <a:r>
              <a:rPr lang="en-US" b="0" i="0" dirty="0">
                <a:solidFill>
                  <a:srgbClr val="444648"/>
                </a:solidFill>
                <a:effectLst/>
                <a:latin typeface="Inter"/>
              </a:rPr>
              <a:t>minion up to 30Gb of data. 100kb</a:t>
            </a:r>
          </a:p>
          <a:p>
            <a:endParaRPr lang="en-US" b="0" i="0" dirty="0">
              <a:solidFill>
                <a:srgbClr val="444648"/>
              </a:solidFill>
              <a:effectLst/>
              <a:latin typeface="Inter"/>
            </a:endParaRPr>
          </a:p>
          <a:p>
            <a:r>
              <a:rPr lang="en-US" b="0" i="0" dirty="0">
                <a:solidFill>
                  <a:srgbClr val="444648"/>
                </a:solidFill>
                <a:effectLst/>
                <a:latin typeface="Inter"/>
              </a:rPr>
              <a:t>###########################################</a:t>
            </a:r>
          </a:p>
          <a:p>
            <a:r>
              <a:rPr lang="en-US" dirty="0" err="1"/>
              <a:t>nowdays</a:t>
            </a:r>
            <a:r>
              <a:rPr lang="en-US" dirty="0"/>
              <a:t>, there are 4 popular sequencing platforms, </a:t>
            </a:r>
            <a:r>
              <a:rPr lang="en-US" dirty="0" err="1"/>
              <a:t>illumina</a:t>
            </a:r>
            <a:r>
              <a:rPr lang="en-US" dirty="0"/>
              <a:t> and ion torrent are coined the second generation sequencing or the next generation sequencing. These platforms are based on sequencing by DNA synthesis.  </a:t>
            </a:r>
          </a:p>
          <a:p>
            <a:endParaRPr lang="en-US" dirty="0"/>
          </a:p>
          <a:p>
            <a:r>
              <a:rPr lang="en-US" dirty="0"/>
              <a:t>on the other hand,</a:t>
            </a:r>
          </a:p>
          <a:p>
            <a:r>
              <a:rPr lang="en-US" dirty="0"/>
              <a:t>Nanopore sequencing and </a:t>
            </a:r>
            <a:r>
              <a:rPr lang="en-US" dirty="0" err="1"/>
              <a:t>pacbio</a:t>
            </a:r>
            <a:r>
              <a:rPr lang="en-US" dirty="0"/>
              <a:t> SMRT sequencing are the third-generation sequencing platforms. They can perform single molecular and real time sequencing, and are capable of generating long reads. Last couple of years, </a:t>
            </a:r>
            <a:r>
              <a:rPr lang="en-US" dirty="0" err="1"/>
              <a:t>MinION</a:t>
            </a:r>
            <a:r>
              <a:rPr lang="en-US" dirty="0"/>
              <a:t> from Nanopore has gain huge popularity because it is cheap and portable, the size of it smaller than you cellphone. It will be the work horse for the boxwood microbiome project. </a:t>
            </a:r>
          </a:p>
        </p:txBody>
      </p:sp>
      <p:sp>
        <p:nvSpPr>
          <p:cNvPr id="4" name="Slide Number Placeholder 3"/>
          <p:cNvSpPr>
            <a:spLocks noGrp="1"/>
          </p:cNvSpPr>
          <p:nvPr>
            <p:ph type="sldNum" sz="quarter" idx="5"/>
          </p:nvPr>
        </p:nvSpPr>
        <p:spPr/>
        <p:txBody>
          <a:bodyPr/>
          <a:lstStyle/>
          <a:p>
            <a:fld id="{43A95F20-2FA9-4B47-A5A2-5FD11A777F88}" type="slidenum">
              <a:rPr lang="en-US" smtClean="0"/>
              <a:t>12</a:t>
            </a:fld>
            <a:endParaRPr lang="en-US"/>
          </a:p>
        </p:txBody>
      </p:sp>
    </p:spTree>
    <p:extLst>
      <p:ext uri="{BB962C8B-B14F-4D97-AF65-F5344CB8AC3E}">
        <p14:creationId xmlns:p14="http://schemas.microsoft.com/office/powerpoint/2010/main" val="3173960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nanopore works is that your have thousands of those tiny pores (enzymes) embedded across this artificial membrane. The outside and inside of the membrane form stable current. Your strand of DNA will be led by an adapter to go through the pore, and Then each passing nucleotide will cause the current to change due to their sizes.  The current differences will be recorded by the machine. And Deep learning algorithm will be used to interpret the current signals to DNA bases. </a:t>
            </a:r>
          </a:p>
        </p:txBody>
      </p:sp>
      <p:sp>
        <p:nvSpPr>
          <p:cNvPr id="4" name="Slide Number Placeholder 3"/>
          <p:cNvSpPr>
            <a:spLocks noGrp="1"/>
          </p:cNvSpPr>
          <p:nvPr>
            <p:ph type="sldNum" sz="quarter" idx="5"/>
          </p:nvPr>
        </p:nvSpPr>
        <p:spPr/>
        <p:txBody>
          <a:bodyPr/>
          <a:lstStyle/>
          <a:p>
            <a:fld id="{43A95F20-2FA9-4B47-A5A2-5FD11A777F88}" type="slidenum">
              <a:rPr lang="en-US" smtClean="0"/>
              <a:t>13</a:t>
            </a:fld>
            <a:endParaRPr lang="en-US"/>
          </a:p>
        </p:txBody>
      </p:sp>
    </p:spTree>
    <p:extLst>
      <p:ext uri="{BB962C8B-B14F-4D97-AF65-F5344CB8AC3E}">
        <p14:creationId xmlns:p14="http://schemas.microsoft.com/office/powerpoint/2010/main" val="3195331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two approaches (DNA amplicon metabarcoding, or shotgun metagenomics) with HTS to answer the new big questions.</a:t>
            </a:r>
          </a:p>
        </p:txBody>
      </p:sp>
      <p:sp>
        <p:nvSpPr>
          <p:cNvPr id="4" name="Slide Number Placeholder 3"/>
          <p:cNvSpPr>
            <a:spLocks noGrp="1"/>
          </p:cNvSpPr>
          <p:nvPr>
            <p:ph type="sldNum" sz="quarter" idx="5"/>
          </p:nvPr>
        </p:nvSpPr>
        <p:spPr/>
        <p:txBody>
          <a:bodyPr/>
          <a:lstStyle/>
          <a:p>
            <a:fld id="{43A95F20-2FA9-4B47-A5A2-5FD11A777F88}" type="slidenum">
              <a:rPr lang="en-US" smtClean="0"/>
              <a:t>14</a:t>
            </a:fld>
            <a:endParaRPr lang="en-US"/>
          </a:p>
        </p:txBody>
      </p:sp>
    </p:spTree>
    <p:extLst>
      <p:ext uri="{BB962C8B-B14F-4D97-AF65-F5344CB8AC3E}">
        <p14:creationId xmlns:p14="http://schemas.microsoft.com/office/powerpoint/2010/main" val="31708183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16S ribosomal RNA gene is the most favorite/ used gene to study bacterial microbiome.  Reasons being, first, this gene is conservative, it is widely presented in all the bacteria genomes. Second, within its 1500bp length, there are 9 </a:t>
            </a:r>
            <a:r>
              <a:rPr lang="en-US" dirty="0" err="1"/>
              <a:t>hv</a:t>
            </a:r>
            <a:r>
              <a:rPr lang="en-US" dirty="0"/>
              <a:t> regions.  Those </a:t>
            </a:r>
            <a:r>
              <a:rPr lang="en-US" dirty="0" err="1"/>
              <a:t>hv</a:t>
            </a:r>
            <a:r>
              <a:rPr lang="en-US" dirty="0"/>
              <a:t> regions are the key to differentiate species because the sequences within those regions differ by species.  So you can design primers to amplify one or more </a:t>
            </a:r>
            <a:r>
              <a:rPr lang="en-US" dirty="0" err="1"/>
              <a:t>hv</a:t>
            </a:r>
            <a:r>
              <a:rPr lang="en-US" dirty="0"/>
              <a:t> regions or the whole 16S gene.</a:t>
            </a:r>
          </a:p>
          <a:p>
            <a:endParaRPr lang="en-US" dirty="0"/>
          </a:p>
        </p:txBody>
      </p:sp>
      <p:sp>
        <p:nvSpPr>
          <p:cNvPr id="4" name="Slide Number Placeholder 3"/>
          <p:cNvSpPr>
            <a:spLocks noGrp="1"/>
          </p:cNvSpPr>
          <p:nvPr>
            <p:ph type="sldNum" sz="quarter" idx="5"/>
          </p:nvPr>
        </p:nvSpPr>
        <p:spPr/>
        <p:txBody>
          <a:bodyPr/>
          <a:lstStyle/>
          <a:p>
            <a:fld id="{43A95F20-2FA9-4B47-A5A2-5FD11A777F88}" type="slidenum">
              <a:rPr lang="en-US" smtClean="0"/>
              <a:t>15</a:t>
            </a:fld>
            <a:endParaRPr lang="en-US"/>
          </a:p>
        </p:txBody>
      </p:sp>
    </p:spTree>
    <p:extLst>
      <p:ext uri="{BB962C8B-B14F-4D97-AF65-F5344CB8AC3E}">
        <p14:creationId xmlns:p14="http://schemas.microsoft.com/office/powerpoint/2010/main" val="728584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of the most important component in metabarcoding research is the abundance table. </a:t>
            </a:r>
          </a:p>
          <a:p>
            <a:endParaRPr lang="en-US" dirty="0"/>
          </a:p>
          <a:p>
            <a:r>
              <a:rPr lang="en-US" dirty="0"/>
              <a:t>This is what an abundance table looks like. </a:t>
            </a:r>
          </a:p>
          <a:p>
            <a:r>
              <a:rPr lang="en-US" dirty="0"/>
              <a:t>It quantifies how many OTU/ASVs in your samples. </a:t>
            </a:r>
          </a:p>
          <a:p>
            <a:endParaRPr lang="en-US" dirty="0"/>
          </a:p>
          <a:p>
            <a:r>
              <a:rPr lang="en-US" dirty="0"/>
              <a:t>To mitigate that Your reads can be clustered into otu (operational taxonomy unity), or denoise the sequence error in each read and generate ASVs (amplicon sequence variant).</a:t>
            </a:r>
          </a:p>
          <a:p>
            <a:endParaRPr lang="en-US" dirty="0"/>
          </a:p>
          <a:p>
            <a:r>
              <a:rPr lang="en-US" dirty="0"/>
              <a:t>ASV sequences and OUT </a:t>
            </a:r>
            <a:r>
              <a:rPr lang="en-US" dirty="0" err="1"/>
              <a:t>seqenences</a:t>
            </a:r>
            <a:r>
              <a:rPr lang="en-US" dirty="0"/>
              <a:t> will be further compared to a database, so to establish taxonomy connections.</a:t>
            </a:r>
          </a:p>
          <a:p>
            <a:endParaRPr lang="en-US" dirty="0"/>
          </a:p>
        </p:txBody>
      </p:sp>
      <p:sp>
        <p:nvSpPr>
          <p:cNvPr id="4" name="Slide Number Placeholder 3"/>
          <p:cNvSpPr>
            <a:spLocks noGrp="1"/>
          </p:cNvSpPr>
          <p:nvPr>
            <p:ph type="sldNum" sz="quarter" idx="5"/>
          </p:nvPr>
        </p:nvSpPr>
        <p:spPr/>
        <p:txBody>
          <a:bodyPr/>
          <a:lstStyle/>
          <a:p>
            <a:fld id="{43A95F20-2FA9-4B47-A5A2-5FD11A777F88}" type="slidenum">
              <a:rPr lang="en-US" smtClean="0"/>
              <a:t>16</a:t>
            </a:fld>
            <a:endParaRPr lang="en-US"/>
          </a:p>
        </p:txBody>
      </p:sp>
    </p:spTree>
    <p:extLst>
      <p:ext uri="{BB962C8B-B14F-4D97-AF65-F5344CB8AC3E}">
        <p14:creationId xmlns:p14="http://schemas.microsoft.com/office/powerpoint/2010/main" val="29693164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the abundance table, we can start to investigate the microbial community. Here we have adopted some ecology concepts to study community structure.</a:t>
            </a:r>
          </a:p>
          <a:p>
            <a:endParaRPr lang="en-US" dirty="0"/>
          </a:p>
          <a:p>
            <a:r>
              <a:rPr lang="en-US" dirty="0"/>
              <a:t>We first have alpha diversity, which is used to look at the diversity within one sample. Alpha diversity is reflected by the richness and the evenness in your sample. </a:t>
            </a:r>
          </a:p>
          <a:p>
            <a:endParaRPr lang="en-US" dirty="0"/>
          </a:p>
          <a:p>
            <a:r>
              <a:rPr lang="en-US" dirty="0"/>
              <a:t>Richness – how many species in the sample</a:t>
            </a:r>
          </a:p>
          <a:p>
            <a:r>
              <a:rPr lang="en-US" dirty="0"/>
              <a:t>Evenness – what proportion of each species in your sample (are they evenly distributed or dominated just by one species)</a:t>
            </a:r>
          </a:p>
          <a:p>
            <a:endParaRPr lang="en-US" dirty="0"/>
          </a:p>
          <a:p>
            <a:r>
              <a:rPr lang="en-US" dirty="0"/>
              <a:t>Beta diversity, to compare the diversity between samples. Usually it is measured as a similarity distance matrix and can be visualized as dimensionality-reduced plots (PCA, </a:t>
            </a:r>
            <a:r>
              <a:rPr lang="en-US" dirty="0" err="1"/>
              <a:t>PCoA</a:t>
            </a:r>
            <a:r>
              <a:rPr lang="en-US" dirty="0"/>
              <a:t>, NMDS, </a:t>
            </a:r>
            <a:r>
              <a:rPr lang="en-US" dirty="0" err="1"/>
              <a:t>etc</a:t>
            </a:r>
            <a:r>
              <a:rPr lang="en-US" dirty="0"/>
              <a:t>)</a:t>
            </a:r>
          </a:p>
          <a:p>
            <a:endParaRPr lang="en-US" dirty="0"/>
          </a:p>
          <a:p>
            <a:r>
              <a:rPr lang="en-US" dirty="0"/>
              <a:t>To know what species in your sample, we can look at the compositions, by making taxonomy </a:t>
            </a:r>
            <a:r>
              <a:rPr lang="en-US" dirty="0" err="1"/>
              <a:t>barplot</a:t>
            </a:r>
            <a:r>
              <a:rPr lang="en-US" dirty="0"/>
              <a:t>, heatmap, </a:t>
            </a:r>
          </a:p>
          <a:p>
            <a:r>
              <a:rPr lang="en-US" dirty="0"/>
              <a:t>To compared the relative abundance between two samples, we can perform differential abundance testing. </a:t>
            </a:r>
          </a:p>
          <a:p>
            <a:r>
              <a:rPr lang="en-US" dirty="0"/>
              <a:t>To build networks to investigate the keystone species</a:t>
            </a:r>
          </a:p>
          <a:p>
            <a:r>
              <a:rPr lang="en-US"/>
              <a:t>we can </a:t>
            </a:r>
            <a:r>
              <a:rPr lang="en-US" dirty="0"/>
              <a:t>also infer functional profile from your data.</a:t>
            </a:r>
          </a:p>
        </p:txBody>
      </p:sp>
      <p:sp>
        <p:nvSpPr>
          <p:cNvPr id="4" name="Slide Number Placeholder 3"/>
          <p:cNvSpPr>
            <a:spLocks noGrp="1"/>
          </p:cNvSpPr>
          <p:nvPr>
            <p:ph type="sldNum" sz="quarter" idx="5"/>
          </p:nvPr>
        </p:nvSpPr>
        <p:spPr/>
        <p:txBody>
          <a:bodyPr/>
          <a:lstStyle/>
          <a:p>
            <a:fld id="{43A95F20-2FA9-4B47-A5A2-5FD11A777F88}" type="slidenum">
              <a:rPr lang="en-US" smtClean="0"/>
              <a:t>17</a:t>
            </a:fld>
            <a:endParaRPr lang="en-US"/>
          </a:p>
        </p:txBody>
      </p:sp>
    </p:spTree>
    <p:extLst>
      <p:ext uri="{BB962C8B-B14F-4D97-AF65-F5344CB8AC3E}">
        <p14:creationId xmlns:p14="http://schemas.microsoft.com/office/powerpoint/2010/main" val="2579933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my previous postdoc project, we were interested in soil microbiome as a function of different agricultural managements in potato production. We conducted a survey study and a microcosm experiment. For the survey study, we collected soils from the farms in the region. We performed analyses on the alpha diversity, beta diversity, taxonomic </a:t>
            </a:r>
            <a:r>
              <a:rPr lang="en-US" dirty="0" err="1"/>
              <a:t>barpot</a:t>
            </a:r>
            <a:r>
              <a:rPr lang="en-US" dirty="0"/>
              <a:t>, indicator network, differential abundance testing . All these provide us different angles to assess how cropping systems impact the diversity and structure in bacterial and fungal communities. (The manuscript of this project is being under reviewing in the APS </a:t>
            </a:r>
            <a:r>
              <a:rPr lang="en-US" dirty="0" err="1"/>
              <a:t>phytobiomes</a:t>
            </a:r>
            <a:r>
              <a:rPr lang="en-US" dirty="0"/>
              <a:t>)</a:t>
            </a:r>
          </a:p>
        </p:txBody>
      </p:sp>
      <p:sp>
        <p:nvSpPr>
          <p:cNvPr id="4" name="Slide Number Placeholder 3"/>
          <p:cNvSpPr>
            <a:spLocks noGrp="1"/>
          </p:cNvSpPr>
          <p:nvPr>
            <p:ph type="sldNum" sz="quarter" idx="5"/>
          </p:nvPr>
        </p:nvSpPr>
        <p:spPr/>
        <p:txBody>
          <a:bodyPr/>
          <a:lstStyle/>
          <a:p>
            <a:fld id="{43A95F20-2FA9-4B47-A5A2-5FD11A777F88}" type="slidenum">
              <a:rPr lang="en-US" smtClean="0"/>
              <a:t>18</a:t>
            </a:fld>
            <a:endParaRPr lang="en-US"/>
          </a:p>
        </p:txBody>
      </p:sp>
    </p:spTree>
    <p:extLst>
      <p:ext uri="{BB962C8B-B14F-4D97-AF65-F5344CB8AC3E}">
        <p14:creationId xmlns:p14="http://schemas.microsoft.com/office/powerpoint/2010/main" val="460638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Future microbiome studies will need to focus more at meta gene level, to untangle the complex interactions among the plant, the microbiome and the plant pathogens. And This field needs new technologies to allow us to switch from cataloguing communities to single cell level so we will be able to reveal true interactions.</a:t>
            </a:r>
          </a:p>
          <a:p>
            <a:endParaRPr lang="en-US" dirty="0"/>
          </a:p>
          <a:p>
            <a:r>
              <a:rPr lang="en-US" dirty="0"/>
              <a:t>We need to think about how to capitalize our microbiome knowledge so that we can optimize plant or crop protection and </a:t>
            </a:r>
            <a:r>
              <a:rPr lang="en-US" dirty="0" err="1"/>
              <a:t>productvity</a:t>
            </a:r>
            <a:r>
              <a:rPr lang="en-US" dirty="0"/>
              <a:t>. Because most of the time, green house research does not translate well into field trials. We also need to think about how to individualize microbiome application according to the plant/field properties and status.</a:t>
            </a:r>
          </a:p>
        </p:txBody>
      </p:sp>
      <p:sp>
        <p:nvSpPr>
          <p:cNvPr id="4" name="Slide Number Placeholder 3"/>
          <p:cNvSpPr>
            <a:spLocks noGrp="1"/>
          </p:cNvSpPr>
          <p:nvPr>
            <p:ph type="sldNum" sz="quarter" idx="5"/>
          </p:nvPr>
        </p:nvSpPr>
        <p:spPr/>
        <p:txBody>
          <a:bodyPr/>
          <a:lstStyle/>
          <a:p>
            <a:fld id="{43A95F20-2FA9-4B47-A5A2-5FD11A777F88}" type="slidenum">
              <a:rPr lang="en-US" smtClean="0"/>
              <a:t>21</a:t>
            </a:fld>
            <a:endParaRPr lang="en-US"/>
          </a:p>
        </p:txBody>
      </p:sp>
    </p:spTree>
    <p:extLst>
      <p:ext uri="{BB962C8B-B14F-4D97-AF65-F5344CB8AC3E}">
        <p14:creationId xmlns:p14="http://schemas.microsoft.com/office/powerpoint/2010/main" val="664270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talk today is </a:t>
            </a:r>
            <a:r>
              <a:rPr lang="en-US" dirty="0" err="1"/>
              <a:t>gonna</a:t>
            </a:r>
            <a:r>
              <a:rPr lang="en-US" dirty="0"/>
              <a:t> cover 4 parts, we first start with what is the plant environment, then dive into the phyllosphere microbiome, then we </a:t>
            </a:r>
            <a:r>
              <a:rPr lang="en-US" dirty="0" err="1"/>
              <a:t>gonna</a:t>
            </a:r>
            <a:r>
              <a:rPr lang="en-US" dirty="0"/>
              <a:t> talked about using high throughput sequencing to study microbiome, lastly, we touch on the future direction of microbiome studies.</a:t>
            </a:r>
          </a:p>
        </p:txBody>
      </p:sp>
      <p:sp>
        <p:nvSpPr>
          <p:cNvPr id="4" name="Slide Number Placeholder 3"/>
          <p:cNvSpPr>
            <a:spLocks noGrp="1"/>
          </p:cNvSpPr>
          <p:nvPr>
            <p:ph type="sldNum" sz="quarter" idx="5"/>
          </p:nvPr>
        </p:nvSpPr>
        <p:spPr/>
        <p:txBody>
          <a:bodyPr/>
          <a:lstStyle/>
          <a:p>
            <a:fld id="{43A95F20-2FA9-4B47-A5A2-5FD11A777F88}" type="slidenum">
              <a:rPr lang="en-US" smtClean="0"/>
              <a:t>2</a:t>
            </a:fld>
            <a:endParaRPr lang="en-US"/>
          </a:p>
        </p:txBody>
      </p:sp>
    </p:spTree>
    <p:extLst>
      <p:ext uri="{BB962C8B-B14F-4D97-AF65-F5344CB8AC3E}">
        <p14:creationId xmlns:p14="http://schemas.microsoft.com/office/powerpoint/2010/main" val="39051373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hope you enjoyed the talk.</a:t>
            </a:r>
          </a:p>
        </p:txBody>
      </p:sp>
      <p:sp>
        <p:nvSpPr>
          <p:cNvPr id="4" name="Slide Number Placeholder 3"/>
          <p:cNvSpPr>
            <a:spLocks noGrp="1"/>
          </p:cNvSpPr>
          <p:nvPr>
            <p:ph type="sldNum" sz="quarter" idx="5"/>
          </p:nvPr>
        </p:nvSpPr>
        <p:spPr/>
        <p:txBody>
          <a:bodyPr/>
          <a:lstStyle/>
          <a:p>
            <a:fld id="{43A95F20-2FA9-4B47-A5A2-5FD11A777F88}" type="slidenum">
              <a:rPr lang="en-US" smtClean="0"/>
              <a:t>22</a:t>
            </a:fld>
            <a:endParaRPr lang="en-US"/>
          </a:p>
        </p:txBody>
      </p:sp>
    </p:spTree>
    <p:extLst>
      <p:ext uri="{BB962C8B-B14F-4D97-AF65-F5344CB8AC3E}">
        <p14:creationId xmlns:p14="http://schemas.microsoft.com/office/powerpoint/2010/main" val="20809379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Unequal amplification --- therefore it does not always represent the true abundance</a:t>
            </a:r>
          </a:p>
        </p:txBody>
      </p:sp>
      <p:sp>
        <p:nvSpPr>
          <p:cNvPr id="4" name="Slide Number Placeholder 3"/>
          <p:cNvSpPr>
            <a:spLocks noGrp="1"/>
          </p:cNvSpPr>
          <p:nvPr>
            <p:ph type="sldNum" sz="quarter" idx="5"/>
          </p:nvPr>
        </p:nvSpPr>
        <p:spPr/>
        <p:txBody>
          <a:bodyPr/>
          <a:lstStyle/>
          <a:p>
            <a:fld id="{43A95F20-2FA9-4B47-A5A2-5FD11A777F88}" type="slidenum">
              <a:rPr lang="en-US" smtClean="0"/>
              <a:t>23</a:t>
            </a:fld>
            <a:endParaRPr lang="en-US"/>
          </a:p>
        </p:txBody>
      </p:sp>
    </p:spTree>
    <p:extLst>
      <p:ext uri="{BB962C8B-B14F-4D97-AF65-F5344CB8AC3E}">
        <p14:creationId xmlns:p14="http://schemas.microsoft.com/office/powerpoint/2010/main" val="24346322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cardinatel</a:t>
            </a:r>
            <a:r>
              <a:rPr lang="en-US" dirty="0"/>
              <a:t> 2014 rhizosphere microscopic image</a:t>
            </a:r>
          </a:p>
          <a:p>
            <a:endParaRPr lang="en-US" dirty="0"/>
          </a:p>
          <a:p>
            <a:endParaRPr lang="en-US" dirty="0"/>
          </a:p>
          <a:p>
            <a:r>
              <a:rPr lang="en-US" dirty="0"/>
              <a:t>######################################</a:t>
            </a:r>
          </a:p>
          <a:p>
            <a:r>
              <a:rPr lang="en-US" dirty="0"/>
              <a:t>We are no strangers to the terrestrial plants, plant organs such as roots are extending in the soils and plant organs such as leaves, stems, flowers are shooting up above the soils and exposed to the </a:t>
            </a:r>
            <a:r>
              <a:rPr lang="en-US" dirty="0" err="1"/>
              <a:t>surro</a:t>
            </a:r>
            <a:r>
              <a:rPr lang="en-US" dirty="0"/>
              <a:t>. The plant organs and their surrounding environments constitute the plant environment. We classify this environment into two general spheres.</a:t>
            </a:r>
          </a:p>
          <a:p>
            <a:r>
              <a:rPr lang="en-US" dirty="0"/>
              <a:t>The one below the ground near to the roots is called the rhizosphere, and the other one is called the phyllosphere, referring to the plant ariel parts above the ground.</a:t>
            </a:r>
          </a:p>
          <a:p>
            <a:endParaRPr lang="en-US" dirty="0"/>
          </a:p>
          <a:p>
            <a:r>
              <a:rPr lang="en-US" dirty="0"/>
              <a:t>Microorganisms can colonize those two spheres and they exist in large quantities, they are diverse.</a:t>
            </a:r>
          </a:p>
          <a:p>
            <a:r>
              <a:rPr lang="en-US" dirty="0"/>
              <a:t>The assembly of the microbial communities and their activities in the plant </a:t>
            </a:r>
            <a:r>
              <a:rPr lang="en-US" dirty="0" err="1"/>
              <a:t>enviroment</a:t>
            </a:r>
            <a:r>
              <a:rPr lang="en-US" dirty="0"/>
              <a:t> is termed plant microbiome.  </a:t>
            </a:r>
          </a:p>
          <a:p>
            <a:endParaRPr lang="en-US" dirty="0"/>
          </a:p>
          <a:p>
            <a:endParaRPr lang="en-US" dirty="0"/>
          </a:p>
        </p:txBody>
      </p:sp>
      <p:sp>
        <p:nvSpPr>
          <p:cNvPr id="4" name="Slide Number Placeholder 3"/>
          <p:cNvSpPr>
            <a:spLocks noGrp="1"/>
          </p:cNvSpPr>
          <p:nvPr>
            <p:ph type="sldNum" sz="quarter" idx="5"/>
          </p:nvPr>
        </p:nvSpPr>
        <p:spPr/>
        <p:txBody>
          <a:bodyPr/>
          <a:lstStyle/>
          <a:p>
            <a:fld id="{43A95F20-2FA9-4B47-A5A2-5FD11A777F88}" type="slidenum">
              <a:rPr lang="en-US" smtClean="0"/>
              <a:t>3</a:t>
            </a:fld>
            <a:endParaRPr lang="en-US"/>
          </a:p>
        </p:txBody>
      </p:sp>
    </p:spTree>
    <p:extLst>
      <p:ext uri="{BB962C8B-B14F-4D97-AF65-F5344CB8AC3E}">
        <p14:creationId xmlns:p14="http://schemas.microsoft.com/office/powerpoint/2010/main" val="29492228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additionally, those microbes live on the surface of a plant are called epiphytes</a:t>
            </a:r>
          </a:p>
          <a:p>
            <a:endParaRPr lang="en-US" dirty="0"/>
          </a:p>
          <a:p>
            <a:r>
              <a:rPr lang="en-US" dirty="0"/>
              <a:t>In contrast, those live in the plant tissues are called endophytes. Not only can you find endophytes in plant leaves also in roots and other plant parts.</a:t>
            </a:r>
          </a:p>
          <a:p>
            <a:endParaRPr lang="en-US" dirty="0"/>
          </a:p>
          <a:p>
            <a:r>
              <a:rPr lang="en-US" dirty="0"/>
              <a:t>Sometimes, epiphytes can get into the plant tissue and become endophytes.</a:t>
            </a:r>
          </a:p>
          <a:p>
            <a:endParaRPr lang="en-US" dirty="0"/>
          </a:p>
          <a:p>
            <a:r>
              <a:rPr lang="en-US" dirty="0"/>
              <a:t>The colonizing microorganisms form complex relationships with their plant hosts. These relationships include parasitism (plant pathogens causing diseases in a plant).</a:t>
            </a:r>
          </a:p>
          <a:p>
            <a:r>
              <a:rPr lang="en-US" dirty="0"/>
              <a:t>Some microorganisms can benefit the plant host </a:t>
            </a:r>
          </a:p>
          <a:p>
            <a:r>
              <a:rPr lang="en-US" dirty="0"/>
              <a:t>Majority of them do not cause harm nor benefits to the plant host. The reason for their existence not clear yet, maybe they can help other microorganism to establish colonization or they are needed for functional redundancy </a:t>
            </a:r>
            <a:r>
              <a:rPr lang="en-US" dirty="0" err="1"/>
              <a:t>etc</a:t>
            </a:r>
            <a:endParaRPr lang="en-US" dirty="0"/>
          </a:p>
          <a:p>
            <a:endParaRPr lang="en-US" dirty="0"/>
          </a:p>
        </p:txBody>
      </p:sp>
      <p:sp>
        <p:nvSpPr>
          <p:cNvPr id="4" name="Slide Number Placeholder 3"/>
          <p:cNvSpPr>
            <a:spLocks noGrp="1"/>
          </p:cNvSpPr>
          <p:nvPr>
            <p:ph type="sldNum" sz="quarter" idx="5"/>
          </p:nvPr>
        </p:nvSpPr>
        <p:spPr/>
        <p:txBody>
          <a:bodyPr/>
          <a:lstStyle/>
          <a:p>
            <a:fld id="{43A95F20-2FA9-4B47-A5A2-5FD11A777F88}" type="slidenum">
              <a:rPr lang="en-US" smtClean="0"/>
              <a:t>4</a:t>
            </a:fld>
            <a:endParaRPr lang="en-US"/>
          </a:p>
        </p:txBody>
      </p:sp>
    </p:spTree>
    <p:extLst>
      <p:ext uri="{BB962C8B-B14F-4D97-AF65-F5344CB8AC3E}">
        <p14:creationId xmlns:p14="http://schemas.microsoft.com/office/powerpoint/2010/main" val="15170983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talk, I am </a:t>
            </a:r>
            <a:r>
              <a:rPr lang="en-US" dirty="0" err="1"/>
              <a:t>gonna</a:t>
            </a:r>
            <a:r>
              <a:rPr lang="en-US" dirty="0"/>
              <a:t> zoom in on the phyllosphere microbiome, specifically the </a:t>
            </a:r>
            <a:r>
              <a:rPr lang="en-US" altLang="zh-CN" dirty="0"/>
              <a:t>leaf</a:t>
            </a:r>
            <a:r>
              <a:rPr lang="en-US" dirty="0"/>
              <a:t> epiphytes,  because phyllosphere microbiome is loosely referred as the folia epiphytes in a lot of studies.</a:t>
            </a:r>
          </a:p>
          <a:p>
            <a:endParaRPr lang="en-US" dirty="0"/>
          </a:p>
          <a:p>
            <a:r>
              <a:rPr lang="en-US" dirty="0"/>
              <a:t>Those studies investigated leaves microbiome because leaves make up most of the plant surface area, and they provide vast habitats for the microbes to colonize.</a:t>
            </a:r>
          </a:p>
          <a:p>
            <a:r>
              <a:rPr lang="en-US" dirty="0" err="1"/>
              <a:t>Simiarly</a:t>
            </a:r>
            <a:r>
              <a:rPr lang="en-US" dirty="0"/>
              <a:t>, the leaf dwellers are also diverse</a:t>
            </a:r>
          </a:p>
          <a:p>
            <a:endParaRPr lang="en-US" dirty="0"/>
          </a:p>
          <a:p>
            <a:r>
              <a:rPr lang="en-US" dirty="0"/>
              <a:t>However, bacteria are usually the dominant microbes you’d find on the phyllosphere</a:t>
            </a:r>
          </a:p>
        </p:txBody>
      </p:sp>
      <p:sp>
        <p:nvSpPr>
          <p:cNvPr id="4" name="Slide Number Placeholder 3"/>
          <p:cNvSpPr>
            <a:spLocks noGrp="1"/>
          </p:cNvSpPr>
          <p:nvPr>
            <p:ph type="sldNum" sz="quarter" idx="5"/>
          </p:nvPr>
        </p:nvSpPr>
        <p:spPr/>
        <p:txBody>
          <a:bodyPr/>
          <a:lstStyle/>
          <a:p>
            <a:fld id="{43A95F20-2FA9-4B47-A5A2-5FD11A777F88}" type="slidenum">
              <a:rPr lang="en-US" smtClean="0"/>
              <a:t>5</a:t>
            </a:fld>
            <a:endParaRPr lang="en-US"/>
          </a:p>
        </p:txBody>
      </p:sp>
    </p:spTree>
    <p:extLst>
      <p:ext uri="{BB962C8B-B14F-4D97-AF65-F5344CB8AC3E}">
        <p14:creationId xmlns:p14="http://schemas.microsoft.com/office/powerpoint/2010/main" val="3003570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Permeation plays an important role in the growth and survival of epiphytes by allowing leaching of water and compounds to the phyllosphere.</a:t>
            </a:r>
          </a:p>
          <a:p>
            <a:endParaRPr lang="en-US" dirty="0"/>
          </a:p>
          <a:p>
            <a:r>
              <a:rPr lang="en-US" dirty="0"/>
              <a:t>stromata are pores regulate gas exchange and transpiration</a:t>
            </a:r>
          </a:p>
          <a:p>
            <a:r>
              <a:rPr lang="en-US" dirty="0"/>
              <a:t>glandular trichomes are secretion organs that release a wide spectrum of exudates. Non-glandular trichomes provides water retention, absorption, light reflection, reduce heat and radiation.</a:t>
            </a:r>
          </a:p>
          <a:p>
            <a:endParaRPr lang="en-US" dirty="0"/>
          </a:p>
          <a:p>
            <a:endParaRPr lang="en-US" dirty="0"/>
          </a:p>
          <a:p>
            <a:r>
              <a:rPr lang="en-US" dirty="0"/>
              <a:t>#################################################</a:t>
            </a:r>
          </a:p>
          <a:p>
            <a:r>
              <a:rPr lang="en-US" dirty="0"/>
              <a:t>When we zoom in on a leaf surface, we find that bacteria communities are not evenly distributed. Rather, they are dwelling on some particular “hotspots” as large aggregates, such as the bases of trichome, stromata, grooves of the veins, conjunctions of epidermal cells.</a:t>
            </a:r>
          </a:p>
          <a:p>
            <a:endParaRPr lang="en-US" dirty="0"/>
          </a:p>
          <a:p>
            <a:r>
              <a:rPr lang="en-US" dirty="0"/>
              <a:t>The reasons they prefer gathering in those places are because the leaf surface is a pretty harsh and nutrient limited environment., the bacteria need water, nutrients and metabolites to grow or to propagate. Those spots provide an ideal niche for them to survive out there. </a:t>
            </a:r>
            <a:r>
              <a:rPr lang="en-US" altLang="zh-CN" dirty="0"/>
              <a:t>For example, </a:t>
            </a:r>
            <a:r>
              <a:rPr lang="en-US" altLang="zh-CN" dirty="0" err="1"/>
              <a:t>grandular</a:t>
            </a:r>
            <a:r>
              <a:rPr lang="en-US" altLang="zh-CN" dirty="0"/>
              <a:t> trichomes can secret a wide spectrum of exudates that the microbes can utilize as their nutrient source.</a:t>
            </a:r>
            <a:endParaRPr lang="en-US" dirty="0"/>
          </a:p>
          <a:p>
            <a:endParaRPr lang="en-US" dirty="0"/>
          </a:p>
          <a:p>
            <a:r>
              <a:rPr lang="en-US" dirty="0"/>
              <a:t>In contrast to bacteria community, fungi are found as solitary cells or they are in small group of cells.</a:t>
            </a:r>
          </a:p>
          <a:p>
            <a:endParaRPr lang="en-US" dirty="0"/>
          </a:p>
          <a:p>
            <a:endParaRPr lang="en-US" dirty="0"/>
          </a:p>
        </p:txBody>
      </p:sp>
      <p:sp>
        <p:nvSpPr>
          <p:cNvPr id="4" name="Slide Number Placeholder 3"/>
          <p:cNvSpPr>
            <a:spLocks noGrp="1"/>
          </p:cNvSpPr>
          <p:nvPr>
            <p:ph type="sldNum" sz="quarter" idx="5"/>
          </p:nvPr>
        </p:nvSpPr>
        <p:spPr/>
        <p:txBody>
          <a:bodyPr/>
          <a:lstStyle/>
          <a:p>
            <a:fld id="{43A95F20-2FA9-4B47-A5A2-5FD11A777F88}" type="slidenum">
              <a:rPr lang="en-US" smtClean="0"/>
              <a:t>6</a:t>
            </a:fld>
            <a:endParaRPr lang="en-US"/>
          </a:p>
        </p:txBody>
      </p:sp>
    </p:spTree>
    <p:extLst>
      <p:ext uri="{BB962C8B-B14F-4D97-AF65-F5344CB8AC3E}">
        <p14:creationId xmlns:p14="http://schemas.microsoft.com/office/powerpoint/2010/main" val="2236633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globally, the phyllosphere fungal communities are hypervariable in the temperate region,  and their diversity is quite higher in the tropical trees.</a:t>
            </a:r>
          </a:p>
          <a:p>
            <a:endParaRPr lang="en-US" dirty="0"/>
          </a:p>
          <a:p>
            <a:r>
              <a:rPr lang="en-US" dirty="0"/>
              <a:t>On the other hand, the diversity of the phyllosphere bacterial communities are very rich in the temperate, subtropical and tropical regions</a:t>
            </a:r>
          </a:p>
        </p:txBody>
      </p:sp>
      <p:sp>
        <p:nvSpPr>
          <p:cNvPr id="4" name="Slide Number Placeholder 3"/>
          <p:cNvSpPr>
            <a:spLocks noGrp="1"/>
          </p:cNvSpPr>
          <p:nvPr>
            <p:ph type="sldNum" sz="quarter" idx="5"/>
          </p:nvPr>
        </p:nvSpPr>
        <p:spPr/>
        <p:txBody>
          <a:bodyPr/>
          <a:lstStyle/>
          <a:p>
            <a:fld id="{43A95F20-2FA9-4B47-A5A2-5FD11A777F88}" type="slidenum">
              <a:rPr lang="en-US" smtClean="0"/>
              <a:t>7</a:t>
            </a:fld>
            <a:endParaRPr lang="en-US"/>
          </a:p>
        </p:txBody>
      </p:sp>
    </p:spTree>
    <p:extLst>
      <p:ext uri="{BB962C8B-B14F-4D97-AF65-F5344CB8AC3E}">
        <p14:creationId xmlns:p14="http://schemas.microsoft.com/office/powerpoint/2010/main" val="39610075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the </a:t>
            </a:r>
            <a:r>
              <a:rPr lang="en-US" altLang="zh-CN" dirty="0"/>
              <a:t>phyllosphere bacterial communities are dominated by </a:t>
            </a:r>
          </a:p>
          <a:p>
            <a:r>
              <a:rPr lang="en-US" altLang="zh-CN" dirty="0"/>
              <a:t>Proteobacteria, That include alpha proteobacteria and gammaproteobacterial, betaproteobacteria are less abundant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Actinobacteria, </a:t>
            </a:r>
          </a:p>
          <a:p>
            <a:r>
              <a:rPr lang="en-US" altLang="zh-CN" dirty="0"/>
              <a:t>Bacteroidetes, </a:t>
            </a:r>
          </a:p>
          <a:p>
            <a:r>
              <a:rPr lang="en-US" altLang="zh-CN" dirty="0"/>
              <a:t>Firmicutes, and sometimes human pathogens such as Salmonella enterica, Escherichia coli are pretty common dwellers.</a:t>
            </a:r>
          </a:p>
          <a:p>
            <a:endParaRPr lang="en-US" altLang="zh-CN" dirty="0"/>
          </a:p>
          <a:p>
            <a:r>
              <a:rPr lang="en-US" altLang="zh-CN" dirty="0"/>
              <a:t>On the other hand, the most common fungi you would find in the phyllosphere are the filamentous fungi, followed by yeasts. Most of them are from phyla Ascomycota and Basidiomycota</a:t>
            </a:r>
          </a:p>
          <a:p>
            <a:endParaRPr lang="en-US" altLang="zh-CN" dirty="0"/>
          </a:p>
          <a:p>
            <a:r>
              <a:rPr lang="en-US" altLang="zh-CN" dirty="0"/>
              <a:t>Also fungi-like </a:t>
            </a:r>
            <a:r>
              <a:rPr lang="en-US" altLang="zh-CN" dirty="0" err="1"/>
              <a:t>oomycota</a:t>
            </a:r>
            <a:r>
              <a:rPr lang="en-US" altLang="zh-CN" dirty="0"/>
              <a:t> can be found in the phyllosphere as well, such as phytophthora spp.</a:t>
            </a:r>
          </a:p>
          <a:p>
            <a:endParaRPr lang="en-US" altLang="zh-CN" dirty="0"/>
          </a:p>
          <a:p>
            <a:r>
              <a:rPr lang="en-US" altLang="zh-CN" dirty="0"/>
              <a:t>The phyllosphere microbiome is temporally and spatially diverse. That leads us to the next topic: what factors influence the phyllosphere microbial communities.</a:t>
            </a:r>
          </a:p>
        </p:txBody>
      </p:sp>
      <p:sp>
        <p:nvSpPr>
          <p:cNvPr id="4" name="Slide Number Placeholder 3"/>
          <p:cNvSpPr>
            <a:spLocks noGrp="1"/>
          </p:cNvSpPr>
          <p:nvPr>
            <p:ph type="sldNum" sz="quarter" idx="5"/>
          </p:nvPr>
        </p:nvSpPr>
        <p:spPr/>
        <p:txBody>
          <a:bodyPr/>
          <a:lstStyle/>
          <a:p>
            <a:fld id="{43A95F20-2FA9-4B47-A5A2-5FD11A777F88}" type="slidenum">
              <a:rPr lang="en-US" smtClean="0"/>
              <a:t>8</a:t>
            </a:fld>
            <a:endParaRPr lang="en-US"/>
          </a:p>
        </p:txBody>
      </p:sp>
    </p:spTree>
    <p:extLst>
      <p:ext uri="{BB962C8B-B14F-4D97-AF65-F5344CB8AC3E}">
        <p14:creationId xmlns:p14="http://schemas.microsoft.com/office/powerpoint/2010/main" val="3656746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multiple drivers that play important roles in regulating the immigration, the succession, and the emigration of the microbial colonizers in the phyllosphere. </a:t>
            </a:r>
          </a:p>
          <a:p>
            <a:endParaRPr lang="en-US" dirty="0"/>
          </a:p>
          <a:p>
            <a:r>
              <a:rPr lang="en-US" dirty="0"/>
              <a:t>In general, we classify them into abiotic and biotic factors.</a:t>
            </a:r>
          </a:p>
          <a:p>
            <a:endParaRPr lang="en-US" dirty="0"/>
          </a:p>
          <a:p>
            <a:r>
              <a:rPr lang="en-US" dirty="0"/>
              <a:t>Abiotic factors,  climate of a location is a huge factor affecting the microbial community, a heavy rain can wash off a large amount of the microbial colonizers. </a:t>
            </a:r>
          </a:p>
          <a:p>
            <a:endParaRPr lang="en-US" dirty="0"/>
          </a:p>
          <a:p>
            <a:r>
              <a:rPr lang="en-US" dirty="0"/>
              <a:t>agricultural management, soil types and properties also have important contribution to reshape the phyllosphere microbiome.</a:t>
            </a:r>
          </a:p>
          <a:p>
            <a:endParaRPr lang="en-US" dirty="0"/>
          </a:p>
          <a:p>
            <a:endParaRPr lang="en-US" dirty="0"/>
          </a:p>
          <a:p>
            <a:r>
              <a:rPr lang="en-US" dirty="0"/>
              <a:t>On the other hand, Biotic factors include seeds, plant genotypes and plant growth status, herbivore/pollinator, plant pathogens, also microbe-microbe interactions can introduce, select for, or eliminate microbes in the phyllosphere.</a:t>
            </a:r>
          </a:p>
          <a:p>
            <a:endParaRPr lang="en-US" dirty="0"/>
          </a:p>
        </p:txBody>
      </p:sp>
      <p:sp>
        <p:nvSpPr>
          <p:cNvPr id="4" name="Slide Number Placeholder 3"/>
          <p:cNvSpPr>
            <a:spLocks noGrp="1"/>
          </p:cNvSpPr>
          <p:nvPr>
            <p:ph type="sldNum" sz="quarter" idx="5"/>
          </p:nvPr>
        </p:nvSpPr>
        <p:spPr/>
        <p:txBody>
          <a:bodyPr/>
          <a:lstStyle/>
          <a:p>
            <a:fld id="{43A95F20-2FA9-4B47-A5A2-5FD11A777F88}" type="slidenum">
              <a:rPr lang="en-US" smtClean="0"/>
              <a:t>9</a:t>
            </a:fld>
            <a:endParaRPr lang="en-US"/>
          </a:p>
        </p:txBody>
      </p:sp>
    </p:spTree>
    <p:extLst>
      <p:ext uri="{BB962C8B-B14F-4D97-AF65-F5344CB8AC3E}">
        <p14:creationId xmlns:p14="http://schemas.microsoft.com/office/powerpoint/2010/main" val="7959819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ABFC1-E88C-440B-9607-92D8F2AFA0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34AB52-3630-4BB2-BED6-B806DA48C6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FAB5F66-41D4-4757-A459-ABFB28C28CA9}"/>
              </a:ext>
            </a:extLst>
          </p:cNvPr>
          <p:cNvSpPr>
            <a:spLocks noGrp="1"/>
          </p:cNvSpPr>
          <p:nvPr>
            <p:ph type="dt" sz="half" idx="10"/>
          </p:nvPr>
        </p:nvSpPr>
        <p:spPr/>
        <p:txBody>
          <a:bodyPr/>
          <a:lstStyle/>
          <a:p>
            <a:fld id="{5E6885DC-3E60-4774-8C0B-2E441E1E7EB5}" type="datetimeFigureOut">
              <a:rPr lang="en-US" smtClean="0"/>
              <a:t>2/12/2021</a:t>
            </a:fld>
            <a:endParaRPr lang="en-US"/>
          </a:p>
        </p:txBody>
      </p:sp>
      <p:sp>
        <p:nvSpPr>
          <p:cNvPr id="5" name="Footer Placeholder 4">
            <a:extLst>
              <a:ext uri="{FF2B5EF4-FFF2-40B4-BE49-F238E27FC236}">
                <a16:creationId xmlns:a16="http://schemas.microsoft.com/office/drawing/2014/main" id="{C4927040-026E-4491-89B2-EEAE4F8E7A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E53A51-E5BA-48D3-9037-9B1AA0F64988}"/>
              </a:ext>
            </a:extLst>
          </p:cNvPr>
          <p:cNvSpPr>
            <a:spLocks noGrp="1"/>
          </p:cNvSpPr>
          <p:nvPr>
            <p:ph type="sldNum" sz="quarter" idx="12"/>
          </p:nvPr>
        </p:nvSpPr>
        <p:spPr/>
        <p:txBody>
          <a:bodyPr/>
          <a:lstStyle/>
          <a:p>
            <a:fld id="{A51D3ECD-FE86-406D-A3B6-06348E6F3A55}" type="slidenum">
              <a:rPr lang="en-US" smtClean="0"/>
              <a:t>‹#›</a:t>
            </a:fld>
            <a:endParaRPr lang="en-US"/>
          </a:p>
        </p:txBody>
      </p:sp>
    </p:spTree>
    <p:extLst>
      <p:ext uri="{BB962C8B-B14F-4D97-AF65-F5344CB8AC3E}">
        <p14:creationId xmlns:p14="http://schemas.microsoft.com/office/powerpoint/2010/main" val="1724460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62A7E-22B0-4770-B6AE-09AF4D3BECD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CCE87C4-57DA-4D3F-946B-7AB53F2DA3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35306-1167-43F9-8892-579C46D66EF7}"/>
              </a:ext>
            </a:extLst>
          </p:cNvPr>
          <p:cNvSpPr>
            <a:spLocks noGrp="1"/>
          </p:cNvSpPr>
          <p:nvPr>
            <p:ph type="dt" sz="half" idx="10"/>
          </p:nvPr>
        </p:nvSpPr>
        <p:spPr/>
        <p:txBody>
          <a:bodyPr/>
          <a:lstStyle/>
          <a:p>
            <a:fld id="{5E6885DC-3E60-4774-8C0B-2E441E1E7EB5}" type="datetimeFigureOut">
              <a:rPr lang="en-US" smtClean="0"/>
              <a:t>2/12/2021</a:t>
            </a:fld>
            <a:endParaRPr lang="en-US"/>
          </a:p>
        </p:txBody>
      </p:sp>
      <p:sp>
        <p:nvSpPr>
          <p:cNvPr id="5" name="Footer Placeholder 4">
            <a:extLst>
              <a:ext uri="{FF2B5EF4-FFF2-40B4-BE49-F238E27FC236}">
                <a16:creationId xmlns:a16="http://schemas.microsoft.com/office/drawing/2014/main" id="{D9F797BF-9D14-414B-8FD9-12A6587A38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C87F08-6B71-40C4-A438-9EFA70C5B4D1}"/>
              </a:ext>
            </a:extLst>
          </p:cNvPr>
          <p:cNvSpPr>
            <a:spLocks noGrp="1"/>
          </p:cNvSpPr>
          <p:nvPr>
            <p:ph type="sldNum" sz="quarter" idx="12"/>
          </p:nvPr>
        </p:nvSpPr>
        <p:spPr/>
        <p:txBody>
          <a:bodyPr/>
          <a:lstStyle/>
          <a:p>
            <a:fld id="{A51D3ECD-FE86-406D-A3B6-06348E6F3A55}" type="slidenum">
              <a:rPr lang="en-US" smtClean="0"/>
              <a:t>‹#›</a:t>
            </a:fld>
            <a:endParaRPr lang="en-US"/>
          </a:p>
        </p:txBody>
      </p:sp>
    </p:spTree>
    <p:extLst>
      <p:ext uri="{BB962C8B-B14F-4D97-AF65-F5344CB8AC3E}">
        <p14:creationId xmlns:p14="http://schemas.microsoft.com/office/powerpoint/2010/main" val="25369419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1466A0-F94A-483D-8CD8-3DD4C30FF8E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C7A12D4-08D6-49FA-857C-CFF8E72D077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3B8F86-532F-4BA3-B221-429C6B610056}"/>
              </a:ext>
            </a:extLst>
          </p:cNvPr>
          <p:cNvSpPr>
            <a:spLocks noGrp="1"/>
          </p:cNvSpPr>
          <p:nvPr>
            <p:ph type="dt" sz="half" idx="10"/>
          </p:nvPr>
        </p:nvSpPr>
        <p:spPr/>
        <p:txBody>
          <a:bodyPr/>
          <a:lstStyle/>
          <a:p>
            <a:fld id="{5E6885DC-3E60-4774-8C0B-2E441E1E7EB5}" type="datetimeFigureOut">
              <a:rPr lang="en-US" smtClean="0"/>
              <a:t>2/12/2021</a:t>
            </a:fld>
            <a:endParaRPr lang="en-US"/>
          </a:p>
        </p:txBody>
      </p:sp>
      <p:sp>
        <p:nvSpPr>
          <p:cNvPr id="5" name="Footer Placeholder 4">
            <a:extLst>
              <a:ext uri="{FF2B5EF4-FFF2-40B4-BE49-F238E27FC236}">
                <a16:creationId xmlns:a16="http://schemas.microsoft.com/office/drawing/2014/main" id="{E9350B3F-2760-41DC-BE6F-C2D9B87F03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A73706-C3EA-410D-B988-B54AE13D48CE}"/>
              </a:ext>
            </a:extLst>
          </p:cNvPr>
          <p:cNvSpPr>
            <a:spLocks noGrp="1"/>
          </p:cNvSpPr>
          <p:nvPr>
            <p:ph type="sldNum" sz="quarter" idx="12"/>
          </p:nvPr>
        </p:nvSpPr>
        <p:spPr/>
        <p:txBody>
          <a:bodyPr/>
          <a:lstStyle/>
          <a:p>
            <a:fld id="{A51D3ECD-FE86-406D-A3B6-06348E6F3A55}" type="slidenum">
              <a:rPr lang="en-US" smtClean="0"/>
              <a:t>‹#›</a:t>
            </a:fld>
            <a:endParaRPr lang="en-US"/>
          </a:p>
        </p:txBody>
      </p:sp>
    </p:spTree>
    <p:extLst>
      <p:ext uri="{BB962C8B-B14F-4D97-AF65-F5344CB8AC3E}">
        <p14:creationId xmlns:p14="http://schemas.microsoft.com/office/powerpoint/2010/main" val="6950415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C9BBB5-3FEB-43E4-A9AD-3BDD8F30D1A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3DE5701-A05B-46D2-9521-B85ED253E8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F9E8B-6040-425C-8E37-EC9BD07E8F34}"/>
              </a:ext>
            </a:extLst>
          </p:cNvPr>
          <p:cNvSpPr>
            <a:spLocks noGrp="1"/>
          </p:cNvSpPr>
          <p:nvPr>
            <p:ph type="dt" sz="half" idx="10"/>
          </p:nvPr>
        </p:nvSpPr>
        <p:spPr/>
        <p:txBody>
          <a:bodyPr/>
          <a:lstStyle/>
          <a:p>
            <a:fld id="{5E6885DC-3E60-4774-8C0B-2E441E1E7EB5}" type="datetimeFigureOut">
              <a:rPr lang="en-US" smtClean="0"/>
              <a:t>2/12/2021</a:t>
            </a:fld>
            <a:endParaRPr lang="en-US"/>
          </a:p>
        </p:txBody>
      </p:sp>
      <p:sp>
        <p:nvSpPr>
          <p:cNvPr id="5" name="Footer Placeholder 4">
            <a:extLst>
              <a:ext uri="{FF2B5EF4-FFF2-40B4-BE49-F238E27FC236}">
                <a16:creationId xmlns:a16="http://schemas.microsoft.com/office/drawing/2014/main" id="{D471C675-4665-42B0-83CA-F7FA8FFA1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91340F-5208-4CCE-B137-D11C796B344B}"/>
              </a:ext>
            </a:extLst>
          </p:cNvPr>
          <p:cNvSpPr>
            <a:spLocks noGrp="1"/>
          </p:cNvSpPr>
          <p:nvPr>
            <p:ph type="sldNum" sz="quarter" idx="12"/>
          </p:nvPr>
        </p:nvSpPr>
        <p:spPr/>
        <p:txBody>
          <a:bodyPr/>
          <a:lstStyle/>
          <a:p>
            <a:fld id="{A51D3ECD-FE86-406D-A3B6-06348E6F3A55}" type="slidenum">
              <a:rPr lang="en-US" smtClean="0"/>
              <a:t>‹#›</a:t>
            </a:fld>
            <a:endParaRPr lang="en-US"/>
          </a:p>
        </p:txBody>
      </p:sp>
    </p:spTree>
    <p:extLst>
      <p:ext uri="{BB962C8B-B14F-4D97-AF65-F5344CB8AC3E}">
        <p14:creationId xmlns:p14="http://schemas.microsoft.com/office/powerpoint/2010/main" val="72845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D2A30-F7BC-4739-9B85-B64BDC8AD11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23275F-4E40-494A-A6F9-121930F219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E0856D-B9F4-49BA-AA3F-6B8F81AF548F}"/>
              </a:ext>
            </a:extLst>
          </p:cNvPr>
          <p:cNvSpPr>
            <a:spLocks noGrp="1"/>
          </p:cNvSpPr>
          <p:nvPr>
            <p:ph type="dt" sz="half" idx="10"/>
          </p:nvPr>
        </p:nvSpPr>
        <p:spPr/>
        <p:txBody>
          <a:bodyPr/>
          <a:lstStyle/>
          <a:p>
            <a:fld id="{5E6885DC-3E60-4774-8C0B-2E441E1E7EB5}" type="datetimeFigureOut">
              <a:rPr lang="en-US" smtClean="0"/>
              <a:t>2/12/2021</a:t>
            </a:fld>
            <a:endParaRPr lang="en-US"/>
          </a:p>
        </p:txBody>
      </p:sp>
      <p:sp>
        <p:nvSpPr>
          <p:cNvPr id="5" name="Footer Placeholder 4">
            <a:extLst>
              <a:ext uri="{FF2B5EF4-FFF2-40B4-BE49-F238E27FC236}">
                <a16:creationId xmlns:a16="http://schemas.microsoft.com/office/drawing/2014/main" id="{F43A49DE-96A2-44E7-A74B-7B8EB42215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61855D-A427-4C2F-A62D-7B34FD21C12B}"/>
              </a:ext>
            </a:extLst>
          </p:cNvPr>
          <p:cNvSpPr>
            <a:spLocks noGrp="1"/>
          </p:cNvSpPr>
          <p:nvPr>
            <p:ph type="sldNum" sz="quarter" idx="12"/>
          </p:nvPr>
        </p:nvSpPr>
        <p:spPr/>
        <p:txBody>
          <a:bodyPr/>
          <a:lstStyle/>
          <a:p>
            <a:fld id="{A51D3ECD-FE86-406D-A3B6-06348E6F3A55}" type="slidenum">
              <a:rPr lang="en-US" smtClean="0"/>
              <a:t>‹#›</a:t>
            </a:fld>
            <a:endParaRPr lang="en-US"/>
          </a:p>
        </p:txBody>
      </p:sp>
    </p:spTree>
    <p:extLst>
      <p:ext uri="{BB962C8B-B14F-4D97-AF65-F5344CB8AC3E}">
        <p14:creationId xmlns:p14="http://schemas.microsoft.com/office/powerpoint/2010/main" val="3294084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5656C6-D02E-40C3-8DBA-1381839B57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66690A8-711F-4CDD-A9A3-148AE1C447A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571F2BC-A8DE-49CC-A819-F462F38BC4D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A40FC0D-686C-4A2A-9376-25496D0FCBA5}"/>
              </a:ext>
            </a:extLst>
          </p:cNvPr>
          <p:cNvSpPr>
            <a:spLocks noGrp="1"/>
          </p:cNvSpPr>
          <p:nvPr>
            <p:ph type="dt" sz="half" idx="10"/>
          </p:nvPr>
        </p:nvSpPr>
        <p:spPr/>
        <p:txBody>
          <a:bodyPr/>
          <a:lstStyle/>
          <a:p>
            <a:fld id="{5E6885DC-3E60-4774-8C0B-2E441E1E7EB5}" type="datetimeFigureOut">
              <a:rPr lang="en-US" smtClean="0"/>
              <a:t>2/12/2021</a:t>
            </a:fld>
            <a:endParaRPr lang="en-US"/>
          </a:p>
        </p:txBody>
      </p:sp>
      <p:sp>
        <p:nvSpPr>
          <p:cNvPr id="6" name="Footer Placeholder 5">
            <a:extLst>
              <a:ext uri="{FF2B5EF4-FFF2-40B4-BE49-F238E27FC236}">
                <a16:creationId xmlns:a16="http://schemas.microsoft.com/office/drawing/2014/main" id="{ABFF567B-63DA-4C4C-B8A1-8F50D5CAEED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01DBF5-4B31-4210-9BAA-724AA1970A0F}"/>
              </a:ext>
            </a:extLst>
          </p:cNvPr>
          <p:cNvSpPr>
            <a:spLocks noGrp="1"/>
          </p:cNvSpPr>
          <p:nvPr>
            <p:ph type="sldNum" sz="quarter" idx="12"/>
          </p:nvPr>
        </p:nvSpPr>
        <p:spPr/>
        <p:txBody>
          <a:bodyPr/>
          <a:lstStyle/>
          <a:p>
            <a:fld id="{A51D3ECD-FE86-406D-A3B6-06348E6F3A55}" type="slidenum">
              <a:rPr lang="en-US" smtClean="0"/>
              <a:t>‹#›</a:t>
            </a:fld>
            <a:endParaRPr lang="en-US"/>
          </a:p>
        </p:txBody>
      </p:sp>
    </p:spTree>
    <p:extLst>
      <p:ext uri="{BB962C8B-B14F-4D97-AF65-F5344CB8AC3E}">
        <p14:creationId xmlns:p14="http://schemas.microsoft.com/office/powerpoint/2010/main" val="8760012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F9733-DB24-4BD5-8517-27C7ED80CC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57E9514-2E9A-4177-80D4-33727B5FD95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E699C2-2BD5-42B4-947A-6CC87B4BB9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AFC1281-1DB9-4216-B1AD-12873527E07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3FE5F-7816-4216-B10E-CCBB1A6CD7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AFFD13D-7861-4F35-B128-95F27D733173}"/>
              </a:ext>
            </a:extLst>
          </p:cNvPr>
          <p:cNvSpPr>
            <a:spLocks noGrp="1"/>
          </p:cNvSpPr>
          <p:nvPr>
            <p:ph type="dt" sz="half" idx="10"/>
          </p:nvPr>
        </p:nvSpPr>
        <p:spPr/>
        <p:txBody>
          <a:bodyPr/>
          <a:lstStyle/>
          <a:p>
            <a:fld id="{5E6885DC-3E60-4774-8C0B-2E441E1E7EB5}" type="datetimeFigureOut">
              <a:rPr lang="en-US" smtClean="0"/>
              <a:t>2/12/2021</a:t>
            </a:fld>
            <a:endParaRPr lang="en-US"/>
          </a:p>
        </p:txBody>
      </p:sp>
      <p:sp>
        <p:nvSpPr>
          <p:cNvPr id="8" name="Footer Placeholder 7">
            <a:extLst>
              <a:ext uri="{FF2B5EF4-FFF2-40B4-BE49-F238E27FC236}">
                <a16:creationId xmlns:a16="http://schemas.microsoft.com/office/drawing/2014/main" id="{1238951D-B448-4499-A782-88B464DA172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96F85A8-11BD-4B79-BDED-08E6FE74CE3E}"/>
              </a:ext>
            </a:extLst>
          </p:cNvPr>
          <p:cNvSpPr>
            <a:spLocks noGrp="1"/>
          </p:cNvSpPr>
          <p:nvPr>
            <p:ph type="sldNum" sz="quarter" idx="12"/>
          </p:nvPr>
        </p:nvSpPr>
        <p:spPr/>
        <p:txBody>
          <a:bodyPr/>
          <a:lstStyle/>
          <a:p>
            <a:fld id="{A51D3ECD-FE86-406D-A3B6-06348E6F3A55}" type="slidenum">
              <a:rPr lang="en-US" smtClean="0"/>
              <a:t>‹#›</a:t>
            </a:fld>
            <a:endParaRPr lang="en-US"/>
          </a:p>
        </p:txBody>
      </p:sp>
    </p:spTree>
    <p:extLst>
      <p:ext uri="{BB962C8B-B14F-4D97-AF65-F5344CB8AC3E}">
        <p14:creationId xmlns:p14="http://schemas.microsoft.com/office/powerpoint/2010/main" val="19655820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4BE99-AAA9-4987-8B3E-B546DC7EC4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F68475-149B-46CD-B5E6-DE3DC1A0D9EC}"/>
              </a:ext>
            </a:extLst>
          </p:cNvPr>
          <p:cNvSpPr>
            <a:spLocks noGrp="1"/>
          </p:cNvSpPr>
          <p:nvPr>
            <p:ph type="dt" sz="half" idx="10"/>
          </p:nvPr>
        </p:nvSpPr>
        <p:spPr/>
        <p:txBody>
          <a:bodyPr/>
          <a:lstStyle/>
          <a:p>
            <a:fld id="{5E6885DC-3E60-4774-8C0B-2E441E1E7EB5}" type="datetimeFigureOut">
              <a:rPr lang="en-US" smtClean="0"/>
              <a:t>2/12/2021</a:t>
            </a:fld>
            <a:endParaRPr lang="en-US"/>
          </a:p>
        </p:txBody>
      </p:sp>
      <p:sp>
        <p:nvSpPr>
          <p:cNvPr id="4" name="Footer Placeholder 3">
            <a:extLst>
              <a:ext uri="{FF2B5EF4-FFF2-40B4-BE49-F238E27FC236}">
                <a16:creationId xmlns:a16="http://schemas.microsoft.com/office/drawing/2014/main" id="{AD14A4E5-8CA3-4128-85A3-385E6C32B07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07A81D6-6AF5-478A-ADB0-5981E4198E42}"/>
              </a:ext>
            </a:extLst>
          </p:cNvPr>
          <p:cNvSpPr>
            <a:spLocks noGrp="1"/>
          </p:cNvSpPr>
          <p:nvPr>
            <p:ph type="sldNum" sz="quarter" idx="12"/>
          </p:nvPr>
        </p:nvSpPr>
        <p:spPr/>
        <p:txBody>
          <a:bodyPr/>
          <a:lstStyle/>
          <a:p>
            <a:fld id="{A51D3ECD-FE86-406D-A3B6-06348E6F3A55}" type="slidenum">
              <a:rPr lang="en-US" smtClean="0"/>
              <a:t>‹#›</a:t>
            </a:fld>
            <a:endParaRPr lang="en-US"/>
          </a:p>
        </p:txBody>
      </p:sp>
    </p:spTree>
    <p:extLst>
      <p:ext uri="{BB962C8B-B14F-4D97-AF65-F5344CB8AC3E}">
        <p14:creationId xmlns:p14="http://schemas.microsoft.com/office/powerpoint/2010/main" val="618766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0AFD62D-8DEB-4455-B5AE-7EBD074BCAA2}"/>
              </a:ext>
            </a:extLst>
          </p:cNvPr>
          <p:cNvSpPr>
            <a:spLocks noGrp="1"/>
          </p:cNvSpPr>
          <p:nvPr>
            <p:ph type="dt" sz="half" idx="10"/>
          </p:nvPr>
        </p:nvSpPr>
        <p:spPr/>
        <p:txBody>
          <a:bodyPr/>
          <a:lstStyle/>
          <a:p>
            <a:fld id="{5E6885DC-3E60-4774-8C0B-2E441E1E7EB5}" type="datetimeFigureOut">
              <a:rPr lang="en-US" smtClean="0"/>
              <a:t>2/12/2021</a:t>
            </a:fld>
            <a:endParaRPr lang="en-US"/>
          </a:p>
        </p:txBody>
      </p:sp>
      <p:sp>
        <p:nvSpPr>
          <p:cNvPr id="3" name="Footer Placeholder 2">
            <a:extLst>
              <a:ext uri="{FF2B5EF4-FFF2-40B4-BE49-F238E27FC236}">
                <a16:creationId xmlns:a16="http://schemas.microsoft.com/office/drawing/2014/main" id="{7DB1BECE-09D0-40AF-BA9B-C241124EB0A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E27D4D-785C-4AAC-AEA0-61BF46BD40F0}"/>
              </a:ext>
            </a:extLst>
          </p:cNvPr>
          <p:cNvSpPr>
            <a:spLocks noGrp="1"/>
          </p:cNvSpPr>
          <p:nvPr>
            <p:ph type="sldNum" sz="quarter" idx="12"/>
          </p:nvPr>
        </p:nvSpPr>
        <p:spPr/>
        <p:txBody>
          <a:bodyPr/>
          <a:lstStyle/>
          <a:p>
            <a:fld id="{A51D3ECD-FE86-406D-A3B6-06348E6F3A55}" type="slidenum">
              <a:rPr lang="en-US" smtClean="0"/>
              <a:t>‹#›</a:t>
            </a:fld>
            <a:endParaRPr lang="en-US"/>
          </a:p>
        </p:txBody>
      </p:sp>
    </p:spTree>
    <p:extLst>
      <p:ext uri="{BB962C8B-B14F-4D97-AF65-F5344CB8AC3E}">
        <p14:creationId xmlns:p14="http://schemas.microsoft.com/office/powerpoint/2010/main" val="1697335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39831-9914-4700-BCC6-4C5F9AFBA79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8F8581-4424-4E41-86D6-D706D095103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D65FAE6-9AD9-4AA7-8BB8-B5E57C6D785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3D6183-ECC8-4B2D-952F-11452058DD42}"/>
              </a:ext>
            </a:extLst>
          </p:cNvPr>
          <p:cNvSpPr>
            <a:spLocks noGrp="1"/>
          </p:cNvSpPr>
          <p:nvPr>
            <p:ph type="dt" sz="half" idx="10"/>
          </p:nvPr>
        </p:nvSpPr>
        <p:spPr/>
        <p:txBody>
          <a:bodyPr/>
          <a:lstStyle/>
          <a:p>
            <a:fld id="{5E6885DC-3E60-4774-8C0B-2E441E1E7EB5}" type="datetimeFigureOut">
              <a:rPr lang="en-US" smtClean="0"/>
              <a:t>2/12/2021</a:t>
            </a:fld>
            <a:endParaRPr lang="en-US"/>
          </a:p>
        </p:txBody>
      </p:sp>
      <p:sp>
        <p:nvSpPr>
          <p:cNvPr id="6" name="Footer Placeholder 5">
            <a:extLst>
              <a:ext uri="{FF2B5EF4-FFF2-40B4-BE49-F238E27FC236}">
                <a16:creationId xmlns:a16="http://schemas.microsoft.com/office/drawing/2014/main" id="{0FCA7783-23F6-46AC-BBE9-464AC438E24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BF9C69-20FB-4295-8CBB-64939EB83286}"/>
              </a:ext>
            </a:extLst>
          </p:cNvPr>
          <p:cNvSpPr>
            <a:spLocks noGrp="1"/>
          </p:cNvSpPr>
          <p:nvPr>
            <p:ph type="sldNum" sz="quarter" idx="12"/>
          </p:nvPr>
        </p:nvSpPr>
        <p:spPr/>
        <p:txBody>
          <a:bodyPr/>
          <a:lstStyle/>
          <a:p>
            <a:fld id="{A51D3ECD-FE86-406D-A3B6-06348E6F3A55}" type="slidenum">
              <a:rPr lang="en-US" smtClean="0"/>
              <a:t>‹#›</a:t>
            </a:fld>
            <a:endParaRPr lang="en-US"/>
          </a:p>
        </p:txBody>
      </p:sp>
    </p:spTree>
    <p:extLst>
      <p:ext uri="{BB962C8B-B14F-4D97-AF65-F5344CB8AC3E}">
        <p14:creationId xmlns:p14="http://schemas.microsoft.com/office/powerpoint/2010/main" val="32897031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FE7AA-C0DE-4F53-96B3-C3DC355FC6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2C1DF1-6B58-47EA-B6AB-2341DC46224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341D773-E7C1-4FC9-8C04-E3E3E11D05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5FE924E-28B8-4EF4-8E23-7B9F144C464F}"/>
              </a:ext>
            </a:extLst>
          </p:cNvPr>
          <p:cNvSpPr>
            <a:spLocks noGrp="1"/>
          </p:cNvSpPr>
          <p:nvPr>
            <p:ph type="dt" sz="half" idx="10"/>
          </p:nvPr>
        </p:nvSpPr>
        <p:spPr/>
        <p:txBody>
          <a:bodyPr/>
          <a:lstStyle/>
          <a:p>
            <a:fld id="{5E6885DC-3E60-4774-8C0B-2E441E1E7EB5}" type="datetimeFigureOut">
              <a:rPr lang="en-US" smtClean="0"/>
              <a:t>2/12/2021</a:t>
            </a:fld>
            <a:endParaRPr lang="en-US"/>
          </a:p>
        </p:txBody>
      </p:sp>
      <p:sp>
        <p:nvSpPr>
          <p:cNvPr id="6" name="Footer Placeholder 5">
            <a:extLst>
              <a:ext uri="{FF2B5EF4-FFF2-40B4-BE49-F238E27FC236}">
                <a16:creationId xmlns:a16="http://schemas.microsoft.com/office/drawing/2014/main" id="{A19B86C7-5F5F-41C4-903C-05EED5D811F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A9CD0D-FEB7-4538-BC92-3D39D5DC2792}"/>
              </a:ext>
            </a:extLst>
          </p:cNvPr>
          <p:cNvSpPr>
            <a:spLocks noGrp="1"/>
          </p:cNvSpPr>
          <p:nvPr>
            <p:ph type="sldNum" sz="quarter" idx="12"/>
          </p:nvPr>
        </p:nvSpPr>
        <p:spPr/>
        <p:txBody>
          <a:bodyPr/>
          <a:lstStyle/>
          <a:p>
            <a:fld id="{A51D3ECD-FE86-406D-A3B6-06348E6F3A55}" type="slidenum">
              <a:rPr lang="en-US" smtClean="0"/>
              <a:t>‹#›</a:t>
            </a:fld>
            <a:endParaRPr lang="en-US"/>
          </a:p>
        </p:txBody>
      </p:sp>
    </p:spTree>
    <p:extLst>
      <p:ext uri="{BB962C8B-B14F-4D97-AF65-F5344CB8AC3E}">
        <p14:creationId xmlns:p14="http://schemas.microsoft.com/office/powerpoint/2010/main" val="49980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8C23CC4-3351-449C-A7C8-16E295180A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57CDE5-4D29-462B-A85C-520870A0DE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119472-0E30-4DAB-A08B-47B26AB6616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6885DC-3E60-4774-8C0B-2E441E1E7EB5}" type="datetimeFigureOut">
              <a:rPr lang="en-US" smtClean="0"/>
              <a:t>2/12/2021</a:t>
            </a:fld>
            <a:endParaRPr lang="en-US"/>
          </a:p>
        </p:txBody>
      </p:sp>
      <p:sp>
        <p:nvSpPr>
          <p:cNvPr id="5" name="Footer Placeholder 4">
            <a:extLst>
              <a:ext uri="{FF2B5EF4-FFF2-40B4-BE49-F238E27FC236}">
                <a16:creationId xmlns:a16="http://schemas.microsoft.com/office/drawing/2014/main" id="{A98A5796-BE2A-46E7-9336-5A90B2EB345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D8DE6CF-BF3E-4E0A-ACA0-09B4C30194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1D3ECD-FE86-406D-A3B6-06348E6F3A55}" type="slidenum">
              <a:rPr lang="en-US" smtClean="0"/>
              <a:t>‹#›</a:t>
            </a:fld>
            <a:endParaRPr lang="en-US"/>
          </a:p>
        </p:txBody>
      </p:sp>
    </p:spTree>
    <p:extLst>
      <p:ext uri="{BB962C8B-B14F-4D97-AF65-F5344CB8AC3E}">
        <p14:creationId xmlns:p14="http://schemas.microsoft.com/office/powerpoint/2010/main" val="3483059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jpeg"/><Relationship Id="rId7" Type="http://schemas.openxmlformats.org/officeDocument/2006/relationships/image" Target="../media/image59.jpeg"/><Relationship Id="rId12" Type="http://schemas.openxmlformats.org/officeDocument/2006/relationships/image" Target="../media/image6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jpeg"/><Relationship Id="rId4" Type="http://schemas.openxmlformats.org/officeDocument/2006/relationships/image" Target="../media/image56.jpeg"/><Relationship Id="rId9" Type="http://schemas.openxmlformats.org/officeDocument/2006/relationships/image" Target="../media/image61.png"/><Relationship Id="rId14" Type="http://schemas.openxmlformats.org/officeDocument/2006/relationships/image" Target="../media/image66.jpeg"/></Relationships>
</file>

<file path=ppt/slides/_rels/slide13.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 Id="rId9" Type="http://schemas.openxmlformats.org/officeDocument/2006/relationships/image" Target="../media/image7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0.TIF"/><Relationship Id="rId5" Type="http://schemas.openxmlformats.org/officeDocument/2006/relationships/image" Target="../media/image79.png"/><Relationship Id="rId10" Type="http://schemas.openxmlformats.org/officeDocument/2006/relationships/image" Target="../media/image84.svg"/><Relationship Id="rId4" Type="http://schemas.openxmlformats.org/officeDocument/2006/relationships/image" Target="../media/image78.svg"/><Relationship Id="rId9" Type="http://schemas.openxmlformats.org/officeDocument/2006/relationships/image" Target="../media/image83.png"/></Relationships>
</file>

<file path=ppt/slides/_rels/slide19.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85.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1.PNG"/></Relationships>
</file>

<file path=ppt/slides/_rels/slide2.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customXml" Target="../ink/ink4.xml"/><Relationship Id="rId3" Type="http://schemas.openxmlformats.org/officeDocument/2006/relationships/image" Target="../media/image3.jpg"/><Relationship Id="rId12"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 Id="rId11" Type="http://schemas.openxmlformats.org/officeDocument/2006/relationships/image" Target="../media/image4.jpeg"/><Relationship Id="rId10" Type="http://schemas.openxmlformats.org/officeDocument/2006/relationships/image" Target="../media/image6.png"/><Relationship Id="rId4" Type="http://schemas.openxmlformats.org/officeDocument/2006/relationships/customXml" Target="../ink/ink2.xml"/><Relationship Id="rId9" Type="http://schemas.openxmlformats.org/officeDocument/2006/relationships/customXml" Target="../ink/ink3.xml"/><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customXml" Target="../ink/ink5.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customXml" Target="../ink/ink6.xml"/><Relationship Id="rId7" Type="http://schemas.openxmlformats.org/officeDocument/2006/relationships/image" Target="../media/image5.pn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11" Type="http://schemas.openxmlformats.org/officeDocument/2006/relationships/customXml" Target="../ink/ink7.xml"/><Relationship Id="rId10" Type="http://schemas.openxmlformats.org/officeDocument/2006/relationships/image" Target="../media/image13.PNG"/><Relationship Id="rId9" Type="http://schemas.openxmlformats.org/officeDocument/2006/relationships/image" Target="../media/image12.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30.PNG"/><Relationship Id="rId26" Type="http://schemas.openxmlformats.org/officeDocument/2006/relationships/image" Target="../media/image38.PNG"/><Relationship Id="rId3" Type="http://schemas.openxmlformats.org/officeDocument/2006/relationships/image" Target="../media/image15.png"/><Relationship Id="rId21" Type="http://schemas.openxmlformats.org/officeDocument/2006/relationships/image" Target="../media/image33.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5" Type="http://schemas.openxmlformats.org/officeDocument/2006/relationships/image" Target="../media/image37.PNG"/><Relationship Id="rId2" Type="http://schemas.openxmlformats.org/officeDocument/2006/relationships/notesSlide" Target="../notesSlides/notesSlide7.xml"/><Relationship Id="rId16" Type="http://schemas.openxmlformats.org/officeDocument/2006/relationships/image" Target="../media/image28.PNG"/><Relationship Id="rId20"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PNG"/><Relationship Id="rId24" Type="http://schemas.openxmlformats.org/officeDocument/2006/relationships/image" Target="../media/image36.PN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10" Type="http://schemas.openxmlformats.org/officeDocument/2006/relationships/image" Target="../media/image22.PNG"/><Relationship Id="rId19" Type="http://schemas.openxmlformats.org/officeDocument/2006/relationships/image" Target="../media/image31.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 Id="rId22" Type="http://schemas.openxmlformats.org/officeDocument/2006/relationships/image" Target="../media/image34.PNG"/><Relationship Id="rId27" Type="http://schemas.openxmlformats.org/officeDocument/2006/relationships/image" Target="../media/image39.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46.jpeg"/><Relationship Id="rId18"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28.PNG"/><Relationship Id="rId12" Type="http://schemas.openxmlformats.org/officeDocument/2006/relationships/image" Target="../media/image45.png"/><Relationship Id="rId17" Type="http://schemas.openxmlformats.org/officeDocument/2006/relationships/image" Target="../media/image50.png"/><Relationship Id="rId2" Type="http://schemas.openxmlformats.org/officeDocument/2006/relationships/notesSlide" Target="../notesSlides/notesSlide9.xml"/><Relationship Id="rId16" Type="http://schemas.openxmlformats.org/officeDocument/2006/relationships/image" Target="../media/image49.png"/><Relationship Id="rId20"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44.jpg"/><Relationship Id="rId11" Type="http://schemas.openxmlformats.org/officeDocument/2006/relationships/image" Target="../media/image32.PNG"/><Relationship Id="rId5" Type="http://schemas.openxmlformats.org/officeDocument/2006/relationships/image" Target="../media/image43.png"/><Relationship Id="rId15" Type="http://schemas.openxmlformats.org/officeDocument/2006/relationships/image" Target="../media/image48.jpeg"/><Relationship Id="rId10" Type="http://schemas.openxmlformats.org/officeDocument/2006/relationships/image" Target="../media/image31.PNG"/><Relationship Id="rId19" Type="http://schemas.openxmlformats.org/officeDocument/2006/relationships/image" Target="../media/image52.png"/><Relationship Id="rId4" Type="http://schemas.openxmlformats.org/officeDocument/2006/relationships/image" Target="../media/image42.jpg"/><Relationship Id="rId9" Type="http://schemas.openxmlformats.org/officeDocument/2006/relationships/image" Target="../media/image30.PNG"/><Relationship Id="rId14"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pct5">
          <a:fgClr>
            <a:schemeClr val="accent1"/>
          </a:fgClr>
          <a:bgClr>
            <a:schemeClr val="bg1"/>
          </a:bgClr>
        </a:patt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 up of a plant&#10;&#10;Description automatically generated with medium confidence">
            <a:extLst>
              <a:ext uri="{FF2B5EF4-FFF2-40B4-BE49-F238E27FC236}">
                <a16:creationId xmlns:a16="http://schemas.microsoft.com/office/drawing/2014/main" id="{794AB6BF-FDEC-410D-8741-8A40E8021B64}"/>
              </a:ext>
            </a:extLst>
          </p:cNvPr>
          <p:cNvPicPr>
            <a:picLocks noChangeAspect="1"/>
          </p:cNvPicPr>
          <p:nvPr/>
        </p:nvPicPr>
        <p:blipFill rotWithShape="1">
          <a:blip r:embed="rId3">
            <a:extLst>
              <a:ext uri="{28A0092B-C50C-407E-A947-70E740481C1C}">
                <a14:useLocalDpi xmlns:a14="http://schemas.microsoft.com/office/drawing/2010/main" val="0"/>
              </a:ext>
            </a:extLst>
          </a:blip>
          <a:srcRect t="38733" r="9091" b="13259"/>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C1E44E-1AC4-44F1-9117-4DB36AC31790}"/>
              </a:ext>
            </a:extLst>
          </p:cNvPr>
          <p:cNvSpPr>
            <a:spLocks noGrp="1"/>
          </p:cNvSpPr>
          <p:nvPr>
            <p:ph type="ctrTitle"/>
          </p:nvPr>
        </p:nvSpPr>
        <p:spPr>
          <a:xfrm>
            <a:off x="477981" y="1122363"/>
            <a:ext cx="4023360" cy="3204134"/>
          </a:xfrm>
        </p:spPr>
        <p:txBody>
          <a:bodyPr anchor="b">
            <a:normAutofit/>
          </a:bodyPr>
          <a:lstStyle/>
          <a:p>
            <a:pPr algn="l"/>
            <a:r>
              <a:rPr lang="en-US" sz="3700" cap="all" dirty="0"/>
              <a:t>The Plant Microbiome and How to Study It with High Throughput Sequencing</a:t>
            </a:r>
          </a:p>
        </p:txBody>
      </p:sp>
      <p:sp>
        <p:nvSpPr>
          <p:cNvPr id="3" name="Subtitle 2">
            <a:extLst>
              <a:ext uri="{FF2B5EF4-FFF2-40B4-BE49-F238E27FC236}">
                <a16:creationId xmlns:a16="http://schemas.microsoft.com/office/drawing/2014/main" id="{072DA230-3F2D-4F49-B510-F323CDE0714D}"/>
              </a:ext>
            </a:extLst>
          </p:cNvPr>
          <p:cNvSpPr>
            <a:spLocks noGrp="1"/>
          </p:cNvSpPr>
          <p:nvPr>
            <p:ph type="subTitle" idx="1"/>
          </p:nvPr>
        </p:nvSpPr>
        <p:spPr>
          <a:xfrm>
            <a:off x="481311" y="4779612"/>
            <a:ext cx="4023359" cy="1208141"/>
          </a:xfrm>
        </p:spPr>
        <p:txBody>
          <a:bodyPr>
            <a:normAutofit/>
          </a:bodyPr>
          <a:lstStyle/>
          <a:p>
            <a:pPr algn="l"/>
            <a:r>
              <a:rPr lang="en-US" sz="2000" dirty="0"/>
              <a:t>Xiaoping Li, PhD</a:t>
            </a:r>
          </a:p>
          <a:p>
            <a:pPr algn="l"/>
            <a:r>
              <a:rPr lang="en-US" sz="2000" dirty="0"/>
              <a:t>Virginia Tech Hampton Roads AREC</a:t>
            </a:r>
          </a:p>
          <a:p>
            <a:pPr algn="l"/>
            <a:r>
              <a:rPr lang="en-US" sz="2000" dirty="0"/>
              <a:t>Feb 12, 2021 </a:t>
            </a:r>
          </a:p>
        </p:txBody>
      </p:sp>
      <p:sp>
        <p:nvSpPr>
          <p:cNvPr id="16" name="Rectangle 15" hidden="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Logo&#10;&#10;Description automatically generated">
            <a:extLst>
              <a:ext uri="{FF2B5EF4-FFF2-40B4-BE49-F238E27FC236}">
                <a16:creationId xmlns:a16="http://schemas.microsoft.com/office/drawing/2014/main" id="{0C6512A7-C279-43CD-BEC3-D6E192567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258" y="171255"/>
            <a:ext cx="595554" cy="739885"/>
          </a:xfrm>
          <a:prstGeom prst="rect">
            <a:avLst/>
          </a:prstGeom>
        </p:spPr>
      </p:pic>
    </p:spTree>
    <p:extLst>
      <p:ext uri="{BB962C8B-B14F-4D97-AF65-F5344CB8AC3E}">
        <p14:creationId xmlns:p14="http://schemas.microsoft.com/office/powerpoint/2010/main" val="22496621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02583B16-2936-43CB-B349-E728A503D02A}"/>
              </a:ext>
            </a:extLst>
          </p:cNvPr>
          <p:cNvSpPr txBox="1">
            <a:spLocks/>
          </p:cNvSpPr>
          <p:nvPr/>
        </p:nvSpPr>
        <p:spPr>
          <a:xfrm>
            <a:off x="28874" y="-87189"/>
            <a:ext cx="10795069"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Links to plant health</a:t>
            </a:r>
          </a:p>
        </p:txBody>
      </p:sp>
      <p:pic>
        <p:nvPicPr>
          <p:cNvPr id="15" name="Picture 14">
            <a:extLst>
              <a:ext uri="{FF2B5EF4-FFF2-40B4-BE49-F238E27FC236}">
                <a16:creationId xmlns:a16="http://schemas.microsoft.com/office/drawing/2014/main" id="{6FBF23FB-E637-43B9-ABA1-6EE56161325F}"/>
              </a:ext>
            </a:extLst>
          </p:cNvPr>
          <p:cNvPicPr>
            <a:picLocks noChangeAspect="1"/>
          </p:cNvPicPr>
          <p:nvPr/>
        </p:nvPicPr>
        <p:blipFill>
          <a:blip r:embed="rId3"/>
          <a:stretch>
            <a:fillRect/>
          </a:stretch>
        </p:blipFill>
        <p:spPr>
          <a:xfrm>
            <a:off x="4192786" y="2350022"/>
            <a:ext cx="3301362" cy="2472835"/>
          </a:xfrm>
          <a:prstGeom prst="rect">
            <a:avLst/>
          </a:prstGeom>
        </p:spPr>
      </p:pic>
      <p:sp>
        <p:nvSpPr>
          <p:cNvPr id="26" name="Arrow: Right 25">
            <a:extLst>
              <a:ext uri="{FF2B5EF4-FFF2-40B4-BE49-F238E27FC236}">
                <a16:creationId xmlns:a16="http://schemas.microsoft.com/office/drawing/2014/main" id="{3EAD4A29-63D3-40DB-AFA7-044992394BD6}"/>
              </a:ext>
            </a:extLst>
          </p:cNvPr>
          <p:cNvSpPr/>
          <p:nvPr/>
        </p:nvSpPr>
        <p:spPr>
          <a:xfrm>
            <a:off x="3107469" y="3064364"/>
            <a:ext cx="969404" cy="26053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7" name="Flowchart: Alternate Process 26">
            <a:extLst>
              <a:ext uri="{FF2B5EF4-FFF2-40B4-BE49-F238E27FC236}">
                <a16:creationId xmlns:a16="http://schemas.microsoft.com/office/drawing/2014/main" id="{BC488137-6564-4032-A88D-81A36EC0653A}"/>
              </a:ext>
            </a:extLst>
          </p:cNvPr>
          <p:cNvSpPr/>
          <p:nvPr/>
        </p:nvSpPr>
        <p:spPr>
          <a:xfrm>
            <a:off x="8667687" y="2920755"/>
            <a:ext cx="1648046" cy="925032"/>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effectLst>
                  <a:outerShdw blurRad="38100" dist="38100" dir="2700000" algn="tl">
                    <a:srgbClr val="000000">
                      <a:alpha val="43137"/>
                    </a:srgbClr>
                  </a:outerShdw>
                </a:effectLst>
              </a:rPr>
              <a:t>Antimicrobial compounds</a:t>
            </a:r>
          </a:p>
        </p:txBody>
      </p:sp>
      <p:sp>
        <p:nvSpPr>
          <p:cNvPr id="29" name="Flowchart: Alternate Process 28">
            <a:extLst>
              <a:ext uri="{FF2B5EF4-FFF2-40B4-BE49-F238E27FC236}">
                <a16:creationId xmlns:a16="http://schemas.microsoft.com/office/drawing/2014/main" id="{9AC7CA2D-DE32-4B7B-B407-C88FC48D1AFE}"/>
              </a:ext>
            </a:extLst>
          </p:cNvPr>
          <p:cNvSpPr/>
          <p:nvPr/>
        </p:nvSpPr>
        <p:spPr>
          <a:xfrm>
            <a:off x="1360661" y="1745883"/>
            <a:ext cx="1648046" cy="925032"/>
          </a:xfrm>
          <a:prstGeom prst="flowChartAlternateProcess">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Plant hormones</a:t>
            </a:r>
          </a:p>
        </p:txBody>
      </p:sp>
      <p:sp>
        <p:nvSpPr>
          <p:cNvPr id="30" name="Flowchart: Alternate Process 29">
            <a:extLst>
              <a:ext uri="{FF2B5EF4-FFF2-40B4-BE49-F238E27FC236}">
                <a16:creationId xmlns:a16="http://schemas.microsoft.com/office/drawing/2014/main" id="{EE759CDE-E855-4EDE-8C30-C58913551529}"/>
              </a:ext>
            </a:extLst>
          </p:cNvPr>
          <p:cNvSpPr/>
          <p:nvPr/>
        </p:nvSpPr>
        <p:spPr>
          <a:xfrm>
            <a:off x="1347758" y="2805754"/>
            <a:ext cx="1648046" cy="925032"/>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effectLst>
                  <a:outerShdw blurRad="38100" dist="38100" dir="2700000" algn="tl">
                    <a:srgbClr val="000000">
                      <a:alpha val="43137"/>
                    </a:srgbClr>
                  </a:outerShdw>
                </a:effectLst>
              </a:rPr>
              <a:t>Nutrient acquisition</a:t>
            </a:r>
          </a:p>
        </p:txBody>
      </p:sp>
      <p:sp>
        <p:nvSpPr>
          <p:cNvPr id="32" name="Arrow: Right 31">
            <a:extLst>
              <a:ext uri="{FF2B5EF4-FFF2-40B4-BE49-F238E27FC236}">
                <a16:creationId xmlns:a16="http://schemas.microsoft.com/office/drawing/2014/main" id="{5C32F7CD-FFC9-4080-9681-5ED8B965C18B}"/>
              </a:ext>
            </a:extLst>
          </p:cNvPr>
          <p:cNvSpPr/>
          <p:nvPr/>
        </p:nvSpPr>
        <p:spPr>
          <a:xfrm rot="10800000">
            <a:off x="7682403" y="3169319"/>
            <a:ext cx="845776" cy="26053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E3F96510-7580-4E87-A31D-EE983C618671}"/>
              </a:ext>
            </a:extLst>
          </p:cNvPr>
          <p:cNvGrpSpPr/>
          <p:nvPr/>
        </p:nvGrpSpPr>
        <p:grpSpPr>
          <a:xfrm>
            <a:off x="4613330" y="880956"/>
            <a:ext cx="1910974" cy="1240076"/>
            <a:chOff x="4287807" y="2268668"/>
            <a:chExt cx="1395107" cy="1010148"/>
          </a:xfrm>
        </p:grpSpPr>
        <p:pic>
          <p:nvPicPr>
            <p:cNvPr id="33" name="Picture 32" descr="Shape&#10;&#10;Description automatically generated with low confidence">
              <a:extLst>
                <a:ext uri="{FF2B5EF4-FFF2-40B4-BE49-F238E27FC236}">
                  <a16:creationId xmlns:a16="http://schemas.microsoft.com/office/drawing/2014/main" id="{7E0D6A48-FF9C-41EE-9CD5-2F08F9BBAD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6651" y="2327467"/>
              <a:ext cx="210553" cy="182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4" name="Picture 33" descr="A picture containing transport, gear&#10;&#10;Description automatically generated">
              <a:extLst>
                <a:ext uri="{FF2B5EF4-FFF2-40B4-BE49-F238E27FC236}">
                  <a16:creationId xmlns:a16="http://schemas.microsoft.com/office/drawing/2014/main" id="{6376775B-4ED4-48E3-B6AD-2048FAC0F8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7807" y="2619646"/>
              <a:ext cx="216263" cy="182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5" name="Picture 34" descr="A picture containing gear&#10;&#10;Description automatically generated">
              <a:extLst>
                <a:ext uri="{FF2B5EF4-FFF2-40B4-BE49-F238E27FC236}">
                  <a16:creationId xmlns:a16="http://schemas.microsoft.com/office/drawing/2014/main" id="{A2D73092-FE08-475F-BB7B-173DE9E62F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4977" y="2268668"/>
              <a:ext cx="186638" cy="182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6" name="Picture 35" descr="A picture containing text, clipart&#10;&#10;Description automatically generated">
              <a:extLst>
                <a:ext uri="{FF2B5EF4-FFF2-40B4-BE49-F238E27FC236}">
                  <a16:creationId xmlns:a16="http://schemas.microsoft.com/office/drawing/2014/main" id="{6785C5A2-7287-46BF-B8A0-EC7ECE1FEFC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3129" y="2544558"/>
              <a:ext cx="213829" cy="182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descr="Shape&#10;&#10;Description automatically generated with low confidence">
              <a:extLst>
                <a:ext uri="{FF2B5EF4-FFF2-40B4-BE49-F238E27FC236}">
                  <a16:creationId xmlns:a16="http://schemas.microsoft.com/office/drawing/2014/main" id="{50FD1563-FCCE-4493-A8BC-BEDA3CA7674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8296" y="2821631"/>
              <a:ext cx="210553" cy="182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8" name="Picture 37" descr="A picture containing transport, gear&#10;&#10;Description automatically generated">
              <a:extLst>
                <a:ext uri="{FF2B5EF4-FFF2-40B4-BE49-F238E27FC236}">
                  <a16:creationId xmlns:a16="http://schemas.microsoft.com/office/drawing/2014/main" id="{843EF259-5DA6-4DD6-91ED-5CAF49368F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66651" y="2512508"/>
              <a:ext cx="216263" cy="182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Picture 38" descr="A picture containing gear&#10;&#10;Description automatically generated">
              <a:extLst>
                <a:ext uri="{FF2B5EF4-FFF2-40B4-BE49-F238E27FC236}">
                  <a16:creationId xmlns:a16="http://schemas.microsoft.com/office/drawing/2014/main" id="{963ED3BF-140F-4595-99FC-0C39065E95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6584" y="3095936"/>
              <a:ext cx="186638" cy="182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0" name="Picture 39" descr="A picture containing text, clipart&#10;&#10;Description automatically generated">
              <a:extLst>
                <a:ext uri="{FF2B5EF4-FFF2-40B4-BE49-F238E27FC236}">
                  <a16:creationId xmlns:a16="http://schemas.microsoft.com/office/drawing/2014/main" id="{8727E5C7-F403-4082-AD23-C98F0CCB52A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51281" y="2852111"/>
              <a:ext cx="213829" cy="182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 name="Picture 40" descr="A picture containing transport, gear&#10;&#10;Description automatically generated">
              <a:extLst>
                <a:ext uri="{FF2B5EF4-FFF2-40B4-BE49-F238E27FC236}">
                  <a16:creationId xmlns:a16="http://schemas.microsoft.com/office/drawing/2014/main" id="{A7A41959-B93E-4A5B-ACA4-8A01255422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0063" y="2597303"/>
              <a:ext cx="216263" cy="182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2" name="Picture 41" descr="Shape&#10;&#10;Description automatically generated with low confidence">
              <a:extLst>
                <a:ext uri="{FF2B5EF4-FFF2-40B4-BE49-F238E27FC236}">
                  <a16:creationId xmlns:a16="http://schemas.microsoft.com/office/drawing/2014/main" id="{A99D8720-5590-41EC-8F79-C6956B5973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00189" y="2820810"/>
              <a:ext cx="210553" cy="18288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44" name="Arrow: Right 43">
            <a:extLst>
              <a:ext uri="{FF2B5EF4-FFF2-40B4-BE49-F238E27FC236}">
                <a16:creationId xmlns:a16="http://schemas.microsoft.com/office/drawing/2014/main" id="{6AF02B0B-9D5D-4651-9E38-593739F64DBE}"/>
              </a:ext>
            </a:extLst>
          </p:cNvPr>
          <p:cNvSpPr/>
          <p:nvPr/>
        </p:nvSpPr>
        <p:spPr>
          <a:xfrm rot="1740563">
            <a:off x="3119295" y="2280144"/>
            <a:ext cx="954265" cy="26053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5" name="Flowchart: Alternate Process 44">
            <a:extLst>
              <a:ext uri="{FF2B5EF4-FFF2-40B4-BE49-F238E27FC236}">
                <a16:creationId xmlns:a16="http://schemas.microsoft.com/office/drawing/2014/main" id="{33F3CB16-9E96-4163-B86F-BD24B4AF71BB}"/>
              </a:ext>
            </a:extLst>
          </p:cNvPr>
          <p:cNvSpPr/>
          <p:nvPr/>
        </p:nvSpPr>
        <p:spPr>
          <a:xfrm>
            <a:off x="8652947" y="1790742"/>
            <a:ext cx="1648046" cy="925032"/>
          </a:xfrm>
          <a:prstGeom prst="flowChartAlternateProcess">
            <a:avLst/>
          </a:prstGeom>
          <a:no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Abiotic stress tolerance</a:t>
            </a:r>
          </a:p>
        </p:txBody>
      </p:sp>
      <p:sp>
        <p:nvSpPr>
          <p:cNvPr id="46" name="Arrow: Right 45">
            <a:extLst>
              <a:ext uri="{FF2B5EF4-FFF2-40B4-BE49-F238E27FC236}">
                <a16:creationId xmlns:a16="http://schemas.microsoft.com/office/drawing/2014/main" id="{A48E534C-8FCD-4AD8-97FB-47DE9E80EC92}"/>
              </a:ext>
            </a:extLst>
          </p:cNvPr>
          <p:cNvSpPr/>
          <p:nvPr/>
        </p:nvSpPr>
        <p:spPr>
          <a:xfrm rot="8740801">
            <a:off x="7690257" y="2142352"/>
            <a:ext cx="753527" cy="26053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7" name="Flowchart: Alternate Process 46">
            <a:extLst>
              <a:ext uri="{FF2B5EF4-FFF2-40B4-BE49-F238E27FC236}">
                <a16:creationId xmlns:a16="http://schemas.microsoft.com/office/drawing/2014/main" id="{9CAA21C4-7D16-4261-9854-025E09A1D15E}"/>
              </a:ext>
            </a:extLst>
          </p:cNvPr>
          <p:cNvSpPr/>
          <p:nvPr/>
        </p:nvSpPr>
        <p:spPr>
          <a:xfrm>
            <a:off x="1371514" y="3934950"/>
            <a:ext cx="1648046" cy="925032"/>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effectLst>
                  <a:outerShdw blurRad="38100" dist="38100" dir="2700000" algn="tl">
                    <a:srgbClr val="000000">
                      <a:alpha val="43137"/>
                    </a:srgbClr>
                  </a:outerShdw>
                </a:effectLst>
              </a:rPr>
              <a:t>Pollinator attractions</a:t>
            </a:r>
          </a:p>
        </p:txBody>
      </p:sp>
      <p:sp>
        <p:nvSpPr>
          <p:cNvPr id="48" name="Arrow: Right 47">
            <a:extLst>
              <a:ext uri="{FF2B5EF4-FFF2-40B4-BE49-F238E27FC236}">
                <a16:creationId xmlns:a16="http://schemas.microsoft.com/office/drawing/2014/main" id="{50C940A9-0269-4753-98DD-08505225E0E7}"/>
              </a:ext>
            </a:extLst>
          </p:cNvPr>
          <p:cNvSpPr/>
          <p:nvPr/>
        </p:nvSpPr>
        <p:spPr>
          <a:xfrm rot="19831849">
            <a:off x="3181932" y="3972010"/>
            <a:ext cx="929962" cy="26053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9" name="Flowchart: Alternate Process 48">
            <a:extLst>
              <a:ext uri="{FF2B5EF4-FFF2-40B4-BE49-F238E27FC236}">
                <a16:creationId xmlns:a16="http://schemas.microsoft.com/office/drawing/2014/main" id="{593FD459-B801-432F-8EAE-81F6FF1EEC75}"/>
              </a:ext>
            </a:extLst>
          </p:cNvPr>
          <p:cNvSpPr/>
          <p:nvPr/>
        </p:nvSpPr>
        <p:spPr>
          <a:xfrm>
            <a:off x="443850" y="1094186"/>
            <a:ext cx="3982330" cy="4402847"/>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US" dirty="0">
                <a:ln w="0">
                  <a:solidFill>
                    <a:schemeClr val="accent3">
                      <a:lumMod val="50000"/>
                    </a:schemeClr>
                  </a:solidFill>
                </a:ln>
                <a:solidFill>
                  <a:schemeClr val="tx1"/>
                </a:solidFill>
              </a:rPr>
              <a:t>Plant growth promotion</a:t>
            </a:r>
            <a:endParaRPr lang="en-US" dirty="0">
              <a:ln>
                <a:solidFill>
                  <a:schemeClr val="accent3">
                    <a:lumMod val="50000"/>
                  </a:schemeClr>
                </a:solidFill>
              </a:ln>
            </a:endParaRPr>
          </a:p>
        </p:txBody>
      </p:sp>
      <p:sp>
        <p:nvSpPr>
          <p:cNvPr id="50" name="Flowchart: Alternate Process 49">
            <a:extLst>
              <a:ext uri="{FF2B5EF4-FFF2-40B4-BE49-F238E27FC236}">
                <a16:creationId xmlns:a16="http://schemas.microsoft.com/office/drawing/2014/main" id="{6DC40E55-B691-4DE0-9100-3AF34861A121}"/>
              </a:ext>
            </a:extLst>
          </p:cNvPr>
          <p:cNvSpPr/>
          <p:nvPr/>
        </p:nvSpPr>
        <p:spPr>
          <a:xfrm>
            <a:off x="7512994" y="993209"/>
            <a:ext cx="3982330" cy="5163751"/>
          </a:xfrm>
          <a:prstGeom prst="flowChartAlternateProcess">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algn="ctr"/>
            <a:r>
              <a:rPr lang="en-US" dirty="0">
                <a:ln w="0">
                  <a:solidFill>
                    <a:schemeClr val="accent3">
                      <a:lumMod val="50000"/>
                    </a:schemeClr>
                  </a:solidFill>
                </a:ln>
                <a:solidFill>
                  <a:schemeClr val="tx1"/>
                </a:solidFill>
              </a:rPr>
              <a:t>Plant protection</a:t>
            </a:r>
            <a:endParaRPr lang="en-US" dirty="0">
              <a:ln>
                <a:solidFill>
                  <a:schemeClr val="accent3">
                    <a:lumMod val="50000"/>
                  </a:schemeClr>
                </a:solidFill>
              </a:ln>
            </a:endParaRPr>
          </a:p>
        </p:txBody>
      </p:sp>
      <p:sp>
        <p:nvSpPr>
          <p:cNvPr id="51" name="Flowchart: Alternate Process 50">
            <a:extLst>
              <a:ext uri="{FF2B5EF4-FFF2-40B4-BE49-F238E27FC236}">
                <a16:creationId xmlns:a16="http://schemas.microsoft.com/office/drawing/2014/main" id="{BE006F87-9A77-4E0D-BF18-1EE7A1602766}"/>
              </a:ext>
            </a:extLst>
          </p:cNvPr>
          <p:cNvSpPr/>
          <p:nvPr/>
        </p:nvSpPr>
        <p:spPr>
          <a:xfrm>
            <a:off x="8688007" y="4031490"/>
            <a:ext cx="1648046" cy="925032"/>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effectLst>
                  <a:outerShdw blurRad="38100" dist="38100" dir="2700000" algn="tl">
                    <a:srgbClr val="000000">
                      <a:alpha val="43137"/>
                    </a:srgbClr>
                  </a:outerShdw>
                </a:effectLst>
              </a:rPr>
              <a:t>Compete with pathogens</a:t>
            </a:r>
          </a:p>
        </p:txBody>
      </p:sp>
      <p:sp>
        <p:nvSpPr>
          <p:cNvPr id="52" name="Arrow: Right 51">
            <a:extLst>
              <a:ext uri="{FF2B5EF4-FFF2-40B4-BE49-F238E27FC236}">
                <a16:creationId xmlns:a16="http://schemas.microsoft.com/office/drawing/2014/main" id="{D7BFAD82-ACE4-4768-9DC9-E491E8362B68}"/>
              </a:ext>
            </a:extLst>
          </p:cNvPr>
          <p:cNvSpPr/>
          <p:nvPr/>
        </p:nvSpPr>
        <p:spPr>
          <a:xfrm rot="11966078">
            <a:off x="7710709" y="4156565"/>
            <a:ext cx="820982" cy="260536"/>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1" name="Flowchart: Alternate Process 30">
            <a:extLst>
              <a:ext uri="{FF2B5EF4-FFF2-40B4-BE49-F238E27FC236}">
                <a16:creationId xmlns:a16="http://schemas.microsoft.com/office/drawing/2014/main" id="{8CC150A6-80C2-49BB-9DFC-2EC7A4D622BB}"/>
              </a:ext>
            </a:extLst>
          </p:cNvPr>
          <p:cNvSpPr/>
          <p:nvPr/>
        </p:nvSpPr>
        <p:spPr>
          <a:xfrm>
            <a:off x="8717240" y="5117595"/>
            <a:ext cx="1648046" cy="925032"/>
          </a:xfrm>
          <a:prstGeom prst="flowChartAlternateProcess">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effectLst>
                  <a:outerShdw blurRad="38100" dist="38100" dir="2700000" algn="tl">
                    <a:srgbClr val="000000">
                      <a:alpha val="43137"/>
                    </a:srgbClr>
                  </a:outerShdw>
                </a:effectLst>
              </a:rPr>
              <a:t>Suppress insect pests</a:t>
            </a:r>
          </a:p>
        </p:txBody>
      </p:sp>
      <p:sp>
        <p:nvSpPr>
          <p:cNvPr id="53" name="Arrow: Right 52">
            <a:extLst>
              <a:ext uri="{FF2B5EF4-FFF2-40B4-BE49-F238E27FC236}">
                <a16:creationId xmlns:a16="http://schemas.microsoft.com/office/drawing/2014/main" id="{1D7BF99D-088A-4A31-8D3F-6126D6CB88A8}"/>
              </a:ext>
            </a:extLst>
          </p:cNvPr>
          <p:cNvSpPr/>
          <p:nvPr/>
        </p:nvSpPr>
        <p:spPr>
          <a:xfrm rot="13248318">
            <a:off x="7638362" y="4964762"/>
            <a:ext cx="996035" cy="260536"/>
          </a:xfrm>
          <a:prstGeom prst="rightArrow">
            <a:avLst>
              <a:gd name="adj1" fmla="val 49999"/>
              <a:gd name="adj2" fmla="val 50000"/>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6403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9" grpId="0" animBg="1"/>
      <p:bldP spid="30" grpId="0" animBg="1"/>
      <p:bldP spid="32" grpId="0" animBg="1"/>
      <p:bldP spid="44" grpId="0" animBg="1"/>
      <p:bldP spid="45" grpId="0" animBg="1"/>
      <p:bldP spid="46" grpId="0" animBg="1"/>
      <p:bldP spid="47" grpId="0" animBg="1"/>
      <p:bldP spid="48" grpId="0" animBg="1"/>
      <p:bldP spid="49" grpId="0" animBg="1"/>
      <p:bldP spid="50" grpId="0" animBg="1"/>
      <p:bldP spid="51" grpId="0" animBg="1"/>
      <p:bldP spid="52" grpId="0" animBg="1"/>
      <p:bldP spid="31" grpId="0" animBg="1"/>
      <p:bldP spid="5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CCE871A-4406-4AC1-A8CB-59DE6762DCB6}"/>
              </a:ext>
            </a:extLst>
          </p:cNvPr>
          <p:cNvSpPr txBox="1">
            <a:spLocks/>
          </p:cNvSpPr>
          <p:nvPr/>
        </p:nvSpPr>
        <p:spPr>
          <a:xfrm>
            <a:off x="28875" y="-87189"/>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Study methods</a:t>
            </a:r>
          </a:p>
        </p:txBody>
      </p:sp>
      <p:graphicFrame>
        <p:nvGraphicFramePr>
          <p:cNvPr id="6" name="Diagram 5">
            <a:extLst>
              <a:ext uri="{FF2B5EF4-FFF2-40B4-BE49-F238E27FC236}">
                <a16:creationId xmlns:a16="http://schemas.microsoft.com/office/drawing/2014/main" id="{103098E6-A0AB-48E4-A406-E10CE8A6BE1D}"/>
              </a:ext>
            </a:extLst>
          </p:cNvPr>
          <p:cNvGraphicFramePr/>
          <p:nvPr>
            <p:extLst>
              <p:ext uri="{D42A27DB-BD31-4B8C-83A1-F6EECF244321}">
                <p14:modId xmlns:p14="http://schemas.microsoft.com/office/powerpoint/2010/main" val="455798118"/>
              </p:ext>
            </p:extLst>
          </p:nvPr>
        </p:nvGraphicFramePr>
        <p:xfrm>
          <a:off x="-2729833" y="844794"/>
          <a:ext cx="1247648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4">
            <a:extLst>
              <a:ext uri="{FF2B5EF4-FFF2-40B4-BE49-F238E27FC236}">
                <a16:creationId xmlns:a16="http://schemas.microsoft.com/office/drawing/2014/main" id="{475A8DB1-901A-4780-B9C1-73CDC2F9DC97}"/>
              </a:ext>
            </a:extLst>
          </p:cNvPr>
          <p:cNvSpPr/>
          <p:nvPr/>
        </p:nvSpPr>
        <p:spPr>
          <a:xfrm>
            <a:off x="6987940" y="844794"/>
            <a:ext cx="4350619" cy="5418667"/>
          </a:xfrm>
          <a:prstGeom prst="rect">
            <a:avLst/>
          </a:prstGeom>
          <a:solidFill>
            <a:srgbClr val="35D36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The new big questions:</a:t>
            </a:r>
          </a:p>
          <a:p>
            <a:pPr algn="ctr"/>
            <a:endParaRPr lang="en-US" sz="3200" dirty="0">
              <a:solidFill>
                <a:schemeClr val="tx1"/>
              </a:solidFill>
            </a:endParaRPr>
          </a:p>
          <a:p>
            <a:pPr algn="ctr"/>
            <a:r>
              <a:rPr lang="en-US" sz="3200" dirty="0">
                <a:solidFill>
                  <a:schemeClr val="tx1"/>
                </a:solidFill>
              </a:rPr>
              <a:t>Who’s there?</a:t>
            </a:r>
          </a:p>
          <a:p>
            <a:pPr algn="ctr"/>
            <a:r>
              <a:rPr lang="en-US" sz="3200" dirty="0">
                <a:solidFill>
                  <a:schemeClr val="tx1"/>
                </a:solidFill>
              </a:rPr>
              <a:t>What are they doing?</a:t>
            </a:r>
          </a:p>
          <a:p>
            <a:pPr algn="ctr"/>
            <a:r>
              <a:rPr lang="en-US" sz="3200" dirty="0">
                <a:solidFill>
                  <a:schemeClr val="tx1"/>
                </a:solidFill>
              </a:rPr>
              <a:t>How can we manipulate them?</a:t>
            </a:r>
          </a:p>
          <a:p>
            <a:pPr algn="ctr"/>
            <a:endParaRPr lang="en-US" sz="3200" dirty="0">
              <a:solidFill>
                <a:schemeClr val="tx1"/>
              </a:solidFill>
            </a:endParaRPr>
          </a:p>
          <a:p>
            <a:pPr algn="ctr"/>
            <a:endParaRPr lang="en-US" sz="3200" dirty="0">
              <a:solidFill>
                <a:schemeClr val="tx1"/>
              </a:solidFill>
            </a:endParaRPr>
          </a:p>
        </p:txBody>
      </p:sp>
      <p:sp>
        <p:nvSpPr>
          <p:cNvPr id="2" name="Oval 1">
            <a:extLst>
              <a:ext uri="{FF2B5EF4-FFF2-40B4-BE49-F238E27FC236}">
                <a16:creationId xmlns:a16="http://schemas.microsoft.com/office/drawing/2014/main" id="{BFAA455A-136A-4891-9F8A-2E6C5A109161}"/>
              </a:ext>
            </a:extLst>
          </p:cNvPr>
          <p:cNvSpPr/>
          <p:nvPr/>
        </p:nvSpPr>
        <p:spPr>
          <a:xfrm>
            <a:off x="4719145" y="3429000"/>
            <a:ext cx="2112579" cy="112197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45662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CDAB0BB7-7372-499B-844A-8BB98A9A9193}"/>
              </a:ext>
            </a:extLst>
          </p:cNvPr>
          <p:cNvSpPr txBox="1">
            <a:spLocks/>
          </p:cNvSpPr>
          <p:nvPr/>
        </p:nvSpPr>
        <p:spPr>
          <a:xfrm>
            <a:off x="154003" y="-28718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High Throughput Sequencing </a:t>
            </a:r>
          </a:p>
        </p:txBody>
      </p:sp>
      <p:grpSp>
        <p:nvGrpSpPr>
          <p:cNvPr id="16" name="Group 15">
            <a:extLst>
              <a:ext uri="{FF2B5EF4-FFF2-40B4-BE49-F238E27FC236}">
                <a16:creationId xmlns:a16="http://schemas.microsoft.com/office/drawing/2014/main" id="{AECFF730-A1FC-4D3D-8CD2-21A42C0ADA6A}"/>
              </a:ext>
            </a:extLst>
          </p:cNvPr>
          <p:cNvGrpSpPr/>
          <p:nvPr/>
        </p:nvGrpSpPr>
        <p:grpSpPr>
          <a:xfrm>
            <a:off x="1170239" y="937268"/>
            <a:ext cx="4282133" cy="2223168"/>
            <a:chOff x="753679" y="967747"/>
            <a:chExt cx="4282133" cy="2516295"/>
          </a:xfrm>
        </p:grpSpPr>
        <p:pic>
          <p:nvPicPr>
            <p:cNvPr id="1026" name="Picture 2" descr="Image result for illumina">
              <a:extLst>
                <a:ext uri="{FF2B5EF4-FFF2-40B4-BE49-F238E27FC236}">
                  <a16:creationId xmlns:a16="http://schemas.microsoft.com/office/drawing/2014/main" id="{CAB92B40-BD81-4C78-9BF4-9FFDA9E60A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679" y="967747"/>
              <a:ext cx="1086147" cy="7529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Image result for illumina">
              <a:extLst>
                <a:ext uri="{FF2B5EF4-FFF2-40B4-BE49-F238E27FC236}">
                  <a16:creationId xmlns:a16="http://schemas.microsoft.com/office/drawing/2014/main" id="{C7DCA48A-6DB2-46FB-AE09-C9C1C2DE4D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1251" r="28099"/>
            <a:stretch/>
          </p:blipFill>
          <p:spPr bwMode="auto">
            <a:xfrm>
              <a:off x="753679" y="1432641"/>
              <a:ext cx="1649355" cy="177720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D0FAF8B-15F2-4FA0-9D93-58ACBC9AFEBB}"/>
                </a:ext>
              </a:extLst>
            </p:cNvPr>
            <p:cNvPicPr>
              <a:picLocks noChangeAspect="1"/>
            </p:cNvPicPr>
            <p:nvPr/>
          </p:nvPicPr>
          <p:blipFill>
            <a:blip r:embed="rId5"/>
            <a:stretch>
              <a:fillRect/>
            </a:stretch>
          </p:blipFill>
          <p:spPr>
            <a:xfrm>
              <a:off x="3092233" y="1136797"/>
              <a:ext cx="1943579" cy="2347245"/>
            </a:xfrm>
            <a:prstGeom prst="rect">
              <a:avLst/>
            </a:prstGeom>
            <a:ln>
              <a:noFill/>
            </a:ln>
            <a:effectLst>
              <a:outerShdw blurRad="292100" dist="139700" dir="2700000" algn="tl" rotWithShape="0">
                <a:srgbClr val="333333">
                  <a:alpha val="65000"/>
                </a:srgbClr>
              </a:outerShdw>
            </a:effectLst>
          </p:spPr>
        </p:pic>
      </p:grpSp>
      <p:grpSp>
        <p:nvGrpSpPr>
          <p:cNvPr id="19" name="Group 18">
            <a:extLst>
              <a:ext uri="{FF2B5EF4-FFF2-40B4-BE49-F238E27FC236}">
                <a16:creationId xmlns:a16="http://schemas.microsoft.com/office/drawing/2014/main" id="{778E453D-F250-4F17-9DC5-9F80DBE9C534}"/>
              </a:ext>
            </a:extLst>
          </p:cNvPr>
          <p:cNvGrpSpPr/>
          <p:nvPr/>
        </p:nvGrpSpPr>
        <p:grpSpPr>
          <a:xfrm>
            <a:off x="6491804" y="863340"/>
            <a:ext cx="5188624" cy="2451777"/>
            <a:chOff x="5909424" y="903573"/>
            <a:chExt cx="5976173" cy="2451777"/>
          </a:xfrm>
        </p:grpSpPr>
        <p:pic>
          <p:nvPicPr>
            <p:cNvPr id="1034" name="Picture 10" descr="Image result for nanopore">
              <a:extLst>
                <a:ext uri="{FF2B5EF4-FFF2-40B4-BE49-F238E27FC236}">
                  <a16:creationId xmlns:a16="http://schemas.microsoft.com/office/drawing/2014/main" id="{2558D4E2-BF32-4E54-89DA-F0C2ABCF103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09424" y="903573"/>
              <a:ext cx="2350274" cy="5290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Picture 12" descr="Image result for nanopore">
              <a:extLst>
                <a:ext uri="{FF2B5EF4-FFF2-40B4-BE49-F238E27FC236}">
                  <a16:creationId xmlns:a16="http://schemas.microsoft.com/office/drawing/2014/main" id="{9B698E80-E922-4ACC-A72E-64E96347EE5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23280" y="1584507"/>
              <a:ext cx="2438222" cy="17708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68E82300-CA89-4579-8AFD-C8726C7F3310}"/>
                </a:ext>
              </a:extLst>
            </p:cNvPr>
            <p:cNvPicPr>
              <a:picLocks noChangeAspect="1"/>
            </p:cNvPicPr>
            <p:nvPr/>
          </p:nvPicPr>
          <p:blipFill>
            <a:blip r:embed="rId8"/>
            <a:stretch>
              <a:fillRect/>
            </a:stretch>
          </p:blipFill>
          <p:spPr>
            <a:xfrm>
              <a:off x="8642607" y="967747"/>
              <a:ext cx="3242990" cy="2347245"/>
            </a:xfrm>
            <a:prstGeom prst="rect">
              <a:avLst/>
            </a:prstGeom>
            <a:ln>
              <a:noFill/>
            </a:ln>
            <a:effectLst>
              <a:outerShdw blurRad="292100" dist="139700" dir="2700000" algn="tl" rotWithShape="0">
                <a:srgbClr val="333333">
                  <a:alpha val="65000"/>
                </a:srgbClr>
              </a:outerShdw>
            </a:effectLst>
          </p:spPr>
        </p:pic>
      </p:grpSp>
      <p:grpSp>
        <p:nvGrpSpPr>
          <p:cNvPr id="18" name="Group 17">
            <a:extLst>
              <a:ext uri="{FF2B5EF4-FFF2-40B4-BE49-F238E27FC236}">
                <a16:creationId xmlns:a16="http://schemas.microsoft.com/office/drawing/2014/main" id="{25463F81-5C49-4335-9268-8FFB5C11A828}"/>
              </a:ext>
            </a:extLst>
          </p:cNvPr>
          <p:cNvGrpSpPr/>
          <p:nvPr/>
        </p:nvGrpSpPr>
        <p:grpSpPr>
          <a:xfrm>
            <a:off x="6504268" y="3541810"/>
            <a:ext cx="5107345" cy="2814768"/>
            <a:chOff x="5787810" y="3684781"/>
            <a:chExt cx="6305970" cy="2814768"/>
          </a:xfrm>
        </p:grpSpPr>
        <p:pic>
          <p:nvPicPr>
            <p:cNvPr id="1038" name="Picture 14" descr="Image result for pacbio">
              <a:extLst>
                <a:ext uri="{FF2B5EF4-FFF2-40B4-BE49-F238E27FC236}">
                  <a16:creationId xmlns:a16="http://schemas.microsoft.com/office/drawing/2014/main" id="{687AD3DD-8F51-4DB2-8EE7-6619691E1B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7810" y="4411034"/>
              <a:ext cx="2032822" cy="20885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0" name="Picture 16" descr="Image result for pacbio">
              <a:extLst>
                <a:ext uri="{FF2B5EF4-FFF2-40B4-BE49-F238E27FC236}">
                  <a16:creationId xmlns:a16="http://schemas.microsoft.com/office/drawing/2014/main" id="{24B57D4C-485A-4A27-AAA8-6E43B1568EF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7810" y="3684781"/>
              <a:ext cx="2174240" cy="5605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42" name="Picture 18" descr="Image result for pacbio">
              <a:extLst>
                <a:ext uri="{FF2B5EF4-FFF2-40B4-BE49-F238E27FC236}">
                  <a16:creationId xmlns:a16="http://schemas.microsoft.com/office/drawing/2014/main" id="{4B1F8080-6EA2-4C72-A9B3-AFF463B0250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259698" y="3694040"/>
              <a:ext cx="3834082" cy="24079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A31D8B9B-E712-4978-9D2B-A7C5B75C7CE2}"/>
              </a:ext>
            </a:extLst>
          </p:cNvPr>
          <p:cNvGrpSpPr/>
          <p:nvPr/>
        </p:nvGrpSpPr>
        <p:grpSpPr>
          <a:xfrm>
            <a:off x="1049623" y="3208678"/>
            <a:ext cx="4436372" cy="2671223"/>
            <a:chOff x="625222" y="3728517"/>
            <a:chExt cx="4662638" cy="2931916"/>
          </a:xfrm>
        </p:grpSpPr>
        <p:pic>
          <p:nvPicPr>
            <p:cNvPr id="1030" name="Picture 6" descr="Thermo Fisher Scientific Logo">
              <a:extLst>
                <a:ext uri="{FF2B5EF4-FFF2-40B4-BE49-F238E27FC236}">
                  <a16:creationId xmlns:a16="http://schemas.microsoft.com/office/drawing/2014/main" id="{53739A30-6211-4BF7-8C56-4A3D8B3F3029}"/>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53822" y="3728517"/>
              <a:ext cx="1733550" cy="3714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EBB7302C-5445-4CF8-842C-5311D53F077B}"/>
                </a:ext>
              </a:extLst>
            </p:cNvPr>
            <p:cNvPicPr>
              <a:picLocks noChangeAspect="1"/>
            </p:cNvPicPr>
            <p:nvPr/>
          </p:nvPicPr>
          <p:blipFill>
            <a:blip r:embed="rId13"/>
            <a:stretch>
              <a:fillRect/>
            </a:stretch>
          </p:blipFill>
          <p:spPr>
            <a:xfrm>
              <a:off x="3097110" y="3965054"/>
              <a:ext cx="2190750" cy="1415326"/>
            </a:xfrm>
            <a:prstGeom prst="rect">
              <a:avLst/>
            </a:prstGeom>
            <a:ln>
              <a:noFill/>
            </a:ln>
            <a:effectLst>
              <a:outerShdw blurRad="292100" dist="139700" dir="2700000" algn="tl" rotWithShape="0">
                <a:srgbClr val="333333">
                  <a:alpha val="65000"/>
                </a:srgbClr>
              </a:outerShdw>
            </a:effectLst>
          </p:spPr>
        </p:pic>
        <p:pic>
          <p:nvPicPr>
            <p:cNvPr id="1032" name="Picture 8" descr="Image result for ion torrent">
              <a:extLst>
                <a:ext uri="{FF2B5EF4-FFF2-40B4-BE49-F238E27FC236}">
                  <a16:creationId xmlns:a16="http://schemas.microsoft.com/office/drawing/2014/main" id="{69C1C6D7-2950-48CD-8313-A5BB99BA87F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25222" y="4150792"/>
              <a:ext cx="2190750" cy="2190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BC7C906-2D6C-4083-97BD-5D936C69FF7B}"/>
                </a:ext>
              </a:extLst>
            </p:cNvPr>
            <p:cNvPicPr>
              <a:picLocks noChangeAspect="1"/>
            </p:cNvPicPr>
            <p:nvPr/>
          </p:nvPicPr>
          <p:blipFill>
            <a:blip r:embed="rId15"/>
            <a:stretch>
              <a:fillRect/>
            </a:stretch>
          </p:blipFill>
          <p:spPr>
            <a:xfrm>
              <a:off x="3092233" y="5380380"/>
              <a:ext cx="2190750" cy="1280053"/>
            </a:xfrm>
            <a:prstGeom prst="rect">
              <a:avLst/>
            </a:prstGeom>
            <a:ln>
              <a:noFill/>
            </a:ln>
            <a:effectLst>
              <a:outerShdw blurRad="292100" dist="139700" dir="2700000" algn="tl" rotWithShape="0">
                <a:srgbClr val="333333">
                  <a:alpha val="65000"/>
                </a:srgbClr>
              </a:outerShdw>
            </a:effectLst>
          </p:spPr>
        </p:pic>
      </p:grpSp>
      <p:sp>
        <p:nvSpPr>
          <p:cNvPr id="3" name="Rectangle 2">
            <a:extLst>
              <a:ext uri="{FF2B5EF4-FFF2-40B4-BE49-F238E27FC236}">
                <a16:creationId xmlns:a16="http://schemas.microsoft.com/office/drawing/2014/main" id="{B38CC612-7DCD-46D1-BAA9-7263CB246E6D}"/>
              </a:ext>
            </a:extLst>
          </p:cNvPr>
          <p:cNvSpPr/>
          <p:nvPr/>
        </p:nvSpPr>
        <p:spPr>
          <a:xfrm>
            <a:off x="6268720" y="741680"/>
            <a:ext cx="5679440" cy="2634423"/>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8671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54E4F-1B5F-4342-9827-0CD9B7929429}"/>
              </a:ext>
            </a:extLst>
          </p:cNvPr>
          <p:cNvSpPr>
            <a:spLocks noGrp="1"/>
          </p:cNvSpPr>
          <p:nvPr>
            <p:ph type="title"/>
          </p:nvPr>
        </p:nvSpPr>
        <p:spPr/>
        <p:txBody>
          <a:bodyPr/>
          <a:lstStyle/>
          <a:p>
            <a:endParaRPr lang="en-US"/>
          </a:p>
        </p:txBody>
      </p:sp>
      <p:pic>
        <p:nvPicPr>
          <p:cNvPr id="5" name="Content Placeholder 4" descr="A picture containing text&#10;&#10;Description automatically generated">
            <a:extLst>
              <a:ext uri="{FF2B5EF4-FFF2-40B4-BE49-F238E27FC236}">
                <a16:creationId xmlns:a16="http://schemas.microsoft.com/office/drawing/2014/main" id="{5FC7D150-6C17-4D93-A97D-21281349D42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4710" y="1476216"/>
            <a:ext cx="7942580" cy="4473541"/>
          </a:xfrm>
        </p:spPr>
      </p:pic>
    </p:spTree>
    <p:extLst>
      <p:ext uri="{BB962C8B-B14F-4D97-AF65-F5344CB8AC3E}">
        <p14:creationId xmlns:p14="http://schemas.microsoft.com/office/powerpoint/2010/main" val="6006724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A0843D1B-D0BE-47D4-9BF5-9BF95B46B195}"/>
              </a:ext>
            </a:extLst>
          </p:cNvPr>
          <p:cNvSpPr txBox="1">
            <a:spLocks/>
          </p:cNvSpPr>
          <p:nvPr/>
        </p:nvSpPr>
        <p:spPr>
          <a:xfrm>
            <a:off x="154003" y="-14494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High throughput sequencing cont’d  </a:t>
            </a:r>
          </a:p>
        </p:txBody>
      </p:sp>
      <p:sp>
        <p:nvSpPr>
          <p:cNvPr id="5" name="Rectangle 4">
            <a:extLst>
              <a:ext uri="{FF2B5EF4-FFF2-40B4-BE49-F238E27FC236}">
                <a16:creationId xmlns:a16="http://schemas.microsoft.com/office/drawing/2014/main" id="{81AC90A8-D8A6-4260-A640-F5002ED13003}"/>
              </a:ext>
            </a:extLst>
          </p:cNvPr>
          <p:cNvSpPr/>
          <p:nvPr/>
        </p:nvSpPr>
        <p:spPr>
          <a:xfrm>
            <a:off x="1145405" y="1491550"/>
            <a:ext cx="5590675" cy="1764708"/>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600" dirty="0">
                <a:solidFill>
                  <a:sysClr val="windowText" lastClr="000000"/>
                </a:solidFill>
              </a:rPr>
              <a:t>DNA amplicon metabarcoding</a:t>
            </a:r>
          </a:p>
        </p:txBody>
      </p:sp>
      <p:sp>
        <p:nvSpPr>
          <p:cNvPr id="7" name="Rectangle 6">
            <a:extLst>
              <a:ext uri="{FF2B5EF4-FFF2-40B4-BE49-F238E27FC236}">
                <a16:creationId xmlns:a16="http://schemas.microsoft.com/office/drawing/2014/main" id="{A716A001-A892-4FE8-83B5-56F6ECAD878A}"/>
              </a:ext>
            </a:extLst>
          </p:cNvPr>
          <p:cNvSpPr/>
          <p:nvPr/>
        </p:nvSpPr>
        <p:spPr>
          <a:xfrm>
            <a:off x="1145407" y="3685698"/>
            <a:ext cx="5590674" cy="1764708"/>
          </a:xfrm>
          <a:prstGeom prst="rect">
            <a:avLst/>
          </a:prstGeom>
          <a:gradFill flip="none" rotWithShape="1">
            <a:gsLst>
              <a:gs pos="0">
                <a:schemeClr val="accent5">
                  <a:lumMod val="40000"/>
                  <a:lumOff val="60000"/>
                </a:schemeClr>
              </a:gs>
              <a:gs pos="46000">
                <a:schemeClr val="accent5">
                  <a:lumMod val="95000"/>
                  <a:lumOff val="5000"/>
                </a:schemeClr>
              </a:gs>
              <a:gs pos="100000">
                <a:schemeClr val="accent5">
                  <a:lumMod val="60000"/>
                </a:schemeClr>
              </a:gs>
            </a:gsLst>
            <a:path path="circle">
              <a:fillToRect l="50000" t="50000" r="50000" b="50000"/>
            </a:path>
            <a:tileRect/>
          </a:gra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3600" dirty="0">
                <a:solidFill>
                  <a:sysClr val="windowText" lastClr="000000"/>
                </a:solidFill>
              </a:rPr>
              <a:t>Shotgun metagenomics</a:t>
            </a:r>
          </a:p>
        </p:txBody>
      </p:sp>
      <p:sp>
        <p:nvSpPr>
          <p:cNvPr id="6" name="Rectangle 5">
            <a:extLst>
              <a:ext uri="{FF2B5EF4-FFF2-40B4-BE49-F238E27FC236}">
                <a16:creationId xmlns:a16="http://schemas.microsoft.com/office/drawing/2014/main" id="{AA9FB735-5E30-4DBF-B192-DDACCD1D1282}"/>
              </a:ext>
            </a:extLst>
          </p:cNvPr>
          <p:cNvSpPr/>
          <p:nvPr/>
        </p:nvSpPr>
        <p:spPr>
          <a:xfrm>
            <a:off x="6987940" y="844794"/>
            <a:ext cx="4350619" cy="5418667"/>
          </a:xfrm>
          <a:prstGeom prst="rect">
            <a:avLst/>
          </a:prstGeom>
          <a:solidFill>
            <a:srgbClr val="35D36A">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rPr>
              <a:t>The new big questions:</a:t>
            </a:r>
          </a:p>
          <a:p>
            <a:pPr algn="ctr"/>
            <a:endParaRPr lang="en-US" sz="3200" dirty="0">
              <a:solidFill>
                <a:schemeClr val="tx1"/>
              </a:solidFill>
            </a:endParaRPr>
          </a:p>
          <a:p>
            <a:pPr algn="ctr"/>
            <a:r>
              <a:rPr lang="en-US" sz="3200" dirty="0">
                <a:solidFill>
                  <a:schemeClr val="tx1"/>
                </a:solidFill>
              </a:rPr>
              <a:t>Who’s there?</a:t>
            </a:r>
          </a:p>
          <a:p>
            <a:pPr algn="ctr"/>
            <a:r>
              <a:rPr lang="en-US" sz="3200" dirty="0">
                <a:solidFill>
                  <a:schemeClr val="tx1"/>
                </a:solidFill>
              </a:rPr>
              <a:t>What are they doing?</a:t>
            </a:r>
          </a:p>
          <a:p>
            <a:pPr algn="ctr"/>
            <a:r>
              <a:rPr lang="en-US" sz="3200" dirty="0">
                <a:solidFill>
                  <a:schemeClr val="tx1"/>
                </a:solidFill>
              </a:rPr>
              <a:t>How can we manipulate them?</a:t>
            </a:r>
          </a:p>
          <a:p>
            <a:pPr algn="ctr"/>
            <a:endParaRPr lang="en-US" sz="3200" dirty="0">
              <a:solidFill>
                <a:schemeClr val="tx1"/>
              </a:solidFill>
            </a:endParaRPr>
          </a:p>
          <a:p>
            <a:pPr algn="ctr"/>
            <a:endParaRPr lang="en-US" sz="3200" dirty="0">
              <a:solidFill>
                <a:schemeClr val="tx1"/>
              </a:solidFill>
            </a:endParaRPr>
          </a:p>
        </p:txBody>
      </p:sp>
    </p:spTree>
    <p:extLst>
      <p:ext uri="{BB962C8B-B14F-4D97-AF65-F5344CB8AC3E}">
        <p14:creationId xmlns:p14="http://schemas.microsoft.com/office/powerpoint/2010/main" val="299250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75F3448-E21D-446A-B7D9-170173CF05CB}"/>
              </a:ext>
            </a:extLst>
          </p:cNvPr>
          <p:cNvSpPr txBox="1">
            <a:spLocks/>
          </p:cNvSpPr>
          <p:nvPr/>
        </p:nvSpPr>
        <p:spPr>
          <a:xfrm>
            <a:off x="154003" y="-14494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DNA amplicon metabarcoding</a:t>
            </a:r>
          </a:p>
        </p:txBody>
      </p:sp>
      <p:sp>
        <p:nvSpPr>
          <p:cNvPr id="5" name="TextBox 4">
            <a:extLst>
              <a:ext uri="{FF2B5EF4-FFF2-40B4-BE49-F238E27FC236}">
                <a16:creationId xmlns:a16="http://schemas.microsoft.com/office/drawing/2014/main" id="{85A67591-0B12-4DC6-99C7-951B0772C6E3}"/>
              </a:ext>
            </a:extLst>
          </p:cNvPr>
          <p:cNvSpPr txBox="1"/>
          <p:nvPr/>
        </p:nvSpPr>
        <p:spPr>
          <a:xfrm>
            <a:off x="2114550" y="1047273"/>
            <a:ext cx="8858250" cy="646331"/>
          </a:xfrm>
          <a:prstGeom prst="rect">
            <a:avLst/>
          </a:prstGeom>
          <a:noFill/>
        </p:spPr>
        <p:txBody>
          <a:bodyPr wrap="square" rtlCol="0">
            <a:spAutoFit/>
          </a:bodyPr>
          <a:lstStyle/>
          <a:p>
            <a:r>
              <a:rPr lang="en-US" dirty="0"/>
              <a:t>Metabarcoding is a method of producing massive taxonomic profiles of a given environmental samples using massive parallel sequencing on one targeted gene region</a:t>
            </a:r>
          </a:p>
        </p:txBody>
      </p:sp>
      <p:grpSp>
        <p:nvGrpSpPr>
          <p:cNvPr id="32" name="Group 31">
            <a:extLst>
              <a:ext uri="{FF2B5EF4-FFF2-40B4-BE49-F238E27FC236}">
                <a16:creationId xmlns:a16="http://schemas.microsoft.com/office/drawing/2014/main" id="{8E40D638-7D9F-4C78-98F2-0ADB3D26515F}"/>
              </a:ext>
            </a:extLst>
          </p:cNvPr>
          <p:cNvGrpSpPr/>
          <p:nvPr/>
        </p:nvGrpSpPr>
        <p:grpSpPr>
          <a:xfrm>
            <a:off x="9868423" y="3868573"/>
            <a:ext cx="1505430" cy="2075911"/>
            <a:chOff x="9868423" y="2338156"/>
            <a:chExt cx="1505430" cy="2075911"/>
          </a:xfrm>
        </p:grpSpPr>
        <p:pic>
          <p:nvPicPr>
            <p:cNvPr id="19" name="Picture 18" descr="Icon&#10;&#10;Description automatically generated">
              <a:extLst>
                <a:ext uri="{FF2B5EF4-FFF2-40B4-BE49-F238E27FC236}">
                  <a16:creationId xmlns:a16="http://schemas.microsoft.com/office/drawing/2014/main" id="{2C328C3E-14B3-4479-A5C5-0D14E2AFED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68423" y="2338156"/>
              <a:ext cx="1409897" cy="1352739"/>
            </a:xfrm>
            <a:prstGeom prst="rect">
              <a:avLst/>
            </a:prstGeom>
          </p:spPr>
        </p:pic>
        <p:sp>
          <p:nvSpPr>
            <p:cNvPr id="22" name="TextBox 21">
              <a:extLst>
                <a:ext uri="{FF2B5EF4-FFF2-40B4-BE49-F238E27FC236}">
                  <a16:creationId xmlns:a16="http://schemas.microsoft.com/office/drawing/2014/main" id="{07746B15-6E69-47F2-8AAA-D320DB870ECE}"/>
                </a:ext>
              </a:extLst>
            </p:cNvPr>
            <p:cNvSpPr txBox="1"/>
            <p:nvPr/>
          </p:nvSpPr>
          <p:spPr>
            <a:xfrm>
              <a:off x="9963956" y="4075513"/>
              <a:ext cx="1409897" cy="338554"/>
            </a:xfrm>
            <a:prstGeom prst="rect">
              <a:avLst/>
            </a:prstGeom>
            <a:noFill/>
          </p:spPr>
          <p:txBody>
            <a:bodyPr wrap="square" rtlCol="0">
              <a:spAutoFit/>
            </a:bodyPr>
            <a:lstStyle/>
            <a:p>
              <a:r>
                <a:rPr lang="en-US" sz="1600" dirty="0"/>
                <a:t>identification</a:t>
              </a:r>
            </a:p>
          </p:txBody>
        </p:sp>
      </p:grpSp>
      <p:grpSp>
        <p:nvGrpSpPr>
          <p:cNvPr id="38" name="Group 37">
            <a:extLst>
              <a:ext uri="{FF2B5EF4-FFF2-40B4-BE49-F238E27FC236}">
                <a16:creationId xmlns:a16="http://schemas.microsoft.com/office/drawing/2014/main" id="{DCD94151-A8EF-4A85-8C7A-B9B96E4920C7}"/>
              </a:ext>
            </a:extLst>
          </p:cNvPr>
          <p:cNvGrpSpPr/>
          <p:nvPr/>
        </p:nvGrpSpPr>
        <p:grpSpPr>
          <a:xfrm>
            <a:off x="713309" y="3830468"/>
            <a:ext cx="1730893" cy="2114016"/>
            <a:chOff x="713309" y="2300051"/>
            <a:chExt cx="1730893" cy="2114016"/>
          </a:xfrm>
        </p:grpSpPr>
        <p:grpSp>
          <p:nvGrpSpPr>
            <p:cNvPr id="26" name="Group 25">
              <a:extLst>
                <a:ext uri="{FF2B5EF4-FFF2-40B4-BE49-F238E27FC236}">
                  <a16:creationId xmlns:a16="http://schemas.microsoft.com/office/drawing/2014/main" id="{3FDB0212-1DBC-4EBA-A2E9-BCC8DC1286F5}"/>
                </a:ext>
              </a:extLst>
            </p:cNvPr>
            <p:cNvGrpSpPr/>
            <p:nvPr/>
          </p:nvGrpSpPr>
          <p:grpSpPr>
            <a:xfrm>
              <a:off x="713309" y="2300051"/>
              <a:ext cx="1428949" cy="2114016"/>
              <a:chOff x="713309" y="2300051"/>
              <a:chExt cx="1428949" cy="2114016"/>
            </a:xfrm>
          </p:grpSpPr>
          <p:pic>
            <p:nvPicPr>
              <p:cNvPr id="9" name="Picture 8" descr="Icon&#10;&#10;Description automatically generated">
                <a:extLst>
                  <a:ext uri="{FF2B5EF4-FFF2-40B4-BE49-F238E27FC236}">
                    <a16:creationId xmlns:a16="http://schemas.microsoft.com/office/drawing/2014/main" id="{A6AC3681-9E0B-48A4-9C2C-9A6129E047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309" y="2300051"/>
                <a:ext cx="1428949" cy="1428949"/>
              </a:xfrm>
              <a:prstGeom prst="rect">
                <a:avLst/>
              </a:prstGeom>
            </p:spPr>
          </p:pic>
          <p:sp>
            <p:nvSpPr>
              <p:cNvPr id="20" name="TextBox 19">
                <a:extLst>
                  <a:ext uri="{FF2B5EF4-FFF2-40B4-BE49-F238E27FC236}">
                    <a16:creationId xmlns:a16="http://schemas.microsoft.com/office/drawing/2014/main" id="{AB6BF9EC-3A81-44A5-90A2-567CB68F14B1}"/>
                  </a:ext>
                </a:extLst>
              </p:cNvPr>
              <p:cNvSpPr txBox="1"/>
              <p:nvPr/>
            </p:nvSpPr>
            <p:spPr>
              <a:xfrm>
                <a:off x="818147" y="4075513"/>
                <a:ext cx="1296403" cy="338554"/>
              </a:xfrm>
              <a:prstGeom prst="rect">
                <a:avLst/>
              </a:prstGeom>
              <a:noFill/>
            </p:spPr>
            <p:txBody>
              <a:bodyPr wrap="square" rtlCol="0">
                <a:spAutoFit/>
              </a:bodyPr>
              <a:lstStyle/>
              <a:p>
                <a:r>
                  <a:rPr lang="en-US" sz="1600" dirty="0"/>
                  <a:t>Sampling</a:t>
                </a:r>
              </a:p>
            </p:txBody>
          </p:sp>
        </p:grpSp>
        <p:sp>
          <p:nvSpPr>
            <p:cNvPr id="33" name="Arrow: Right 32">
              <a:extLst>
                <a:ext uri="{FF2B5EF4-FFF2-40B4-BE49-F238E27FC236}">
                  <a16:creationId xmlns:a16="http://schemas.microsoft.com/office/drawing/2014/main" id="{0B039907-D8AB-4E29-989D-E92E48BD6676}"/>
                </a:ext>
              </a:extLst>
            </p:cNvPr>
            <p:cNvSpPr/>
            <p:nvPr/>
          </p:nvSpPr>
          <p:spPr>
            <a:xfrm>
              <a:off x="2204815" y="2857705"/>
              <a:ext cx="239387" cy="165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291EEFAF-CB9F-4E97-A781-249585641F0F}"/>
              </a:ext>
            </a:extLst>
          </p:cNvPr>
          <p:cNvGrpSpPr/>
          <p:nvPr/>
        </p:nvGrpSpPr>
        <p:grpSpPr>
          <a:xfrm>
            <a:off x="2478178" y="3849520"/>
            <a:ext cx="1735915" cy="2094964"/>
            <a:chOff x="2478178" y="2319103"/>
            <a:chExt cx="1735915" cy="2094964"/>
          </a:xfrm>
        </p:grpSpPr>
        <p:grpSp>
          <p:nvGrpSpPr>
            <p:cNvPr id="27" name="Group 26">
              <a:extLst>
                <a:ext uri="{FF2B5EF4-FFF2-40B4-BE49-F238E27FC236}">
                  <a16:creationId xmlns:a16="http://schemas.microsoft.com/office/drawing/2014/main" id="{77F611F0-D555-48B5-9326-F223302BD0ED}"/>
                </a:ext>
              </a:extLst>
            </p:cNvPr>
            <p:cNvGrpSpPr/>
            <p:nvPr/>
          </p:nvGrpSpPr>
          <p:grpSpPr>
            <a:xfrm>
              <a:off x="2478178" y="2319103"/>
              <a:ext cx="1499088" cy="2094964"/>
              <a:chOff x="2478178" y="2319103"/>
              <a:chExt cx="1499088" cy="2094964"/>
            </a:xfrm>
          </p:grpSpPr>
          <p:pic>
            <p:nvPicPr>
              <p:cNvPr id="11" name="Picture 10" descr="Icon&#10;&#10;Description automatically generated">
                <a:extLst>
                  <a:ext uri="{FF2B5EF4-FFF2-40B4-BE49-F238E27FC236}">
                    <a16:creationId xmlns:a16="http://schemas.microsoft.com/office/drawing/2014/main" id="{A97633C9-E3B4-431A-8408-496C35B077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8178" y="2319103"/>
                <a:ext cx="1438476" cy="1390844"/>
              </a:xfrm>
              <a:prstGeom prst="rect">
                <a:avLst/>
              </a:prstGeom>
            </p:spPr>
          </p:pic>
          <p:sp>
            <p:nvSpPr>
              <p:cNvPr id="21" name="TextBox 20">
                <a:extLst>
                  <a:ext uri="{FF2B5EF4-FFF2-40B4-BE49-F238E27FC236}">
                    <a16:creationId xmlns:a16="http://schemas.microsoft.com/office/drawing/2014/main" id="{BEB3A456-8635-49CA-9CCA-DBCA35E1635E}"/>
                  </a:ext>
                </a:extLst>
              </p:cNvPr>
              <p:cNvSpPr txBox="1"/>
              <p:nvPr/>
            </p:nvSpPr>
            <p:spPr>
              <a:xfrm>
                <a:off x="2538790" y="4075513"/>
                <a:ext cx="1438476" cy="338554"/>
              </a:xfrm>
              <a:prstGeom prst="rect">
                <a:avLst/>
              </a:prstGeom>
              <a:noFill/>
            </p:spPr>
            <p:txBody>
              <a:bodyPr wrap="square" rtlCol="0">
                <a:spAutoFit/>
              </a:bodyPr>
              <a:lstStyle/>
              <a:p>
                <a:r>
                  <a:rPr lang="en-US" sz="1600" dirty="0"/>
                  <a:t>DNA extraction</a:t>
                </a:r>
              </a:p>
            </p:txBody>
          </p:sp>
        </p:grpSp>
        <p:sp>
          <p:nvSpPr>
            <p:cNvPr id="34" name="Arrow: Right 33">
              <a:extLst>
                <a:ext uri="{FF2B5EF4-FFF2-40B4-BE49-F238E27FC236}">
                  <a16:creationId xmlns:a16="http://schemas.microsoft.com/office/drawing/2014/main" id="{94B06926-8919-4990-81EF-60D76B166D7B}"/>
                </a:ext>
              </a:extLst>
            </p:cNvPr>
            <p:cNvSpPr/>
            <p:nvPr/>
          </p:nvSpPr>
          <p:spPr>
            <a:xfrm>
              <a:off x="3974706" y="2857705"/>
              <a:ext cx="239387" cy="165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E5A5CD65-BFF3-47DF-910B-577682F1B1CB}"/>
              </a:ext>
            </a:extLst>
          </p:cNvPr>
          <p:cNvGrpSpPr/>
          <p:nvPr/>
        </p:nvGrpSpPr>
        <p:grpSpPr>
          <a:xfrm>
            <a:off x="4281155" y="3906678"/>
            <a:ext cx="1720531" cy="2160916"/>
            <a:chOff x="4281155" y="2376261"/>
            <a:chExt cx="1720531" cy="2160916"/>
          </a:xfrm>
        </p:grpSpPr>
        <p:grpSp>
          <p:nvGrpSpPr>
            <p:cNvPr id="28" name="Group 27">
              <a:extLst>
                <a:ext uri="{FF2B5EF4-FFF2-40B4-BE49-F238E27FC236}">
                  <a16:creationId xmlns:a16="http://schemas.microsoft.com/office/drawing/2014/main" id="{3C6B24E5-7D02-4DCE-9E08-46A9D515966C}"/>
                </a:ext>
              </a:extLst>
            </p:cNvPr>
            <p:cNvGrpSpPr/>
            <p:nvPr/>
          </p:nvGrpSpPr>
          <p:grpSpPr>
            <a:xfrm>
              <a:off x="4281155" y="2376261"/>
              <a:ext cx="1409897" cy="2160916"/>
              <a:chOff x="4281155" y="2376261"/>
              <a:chExt cx="1409897" cy="2160916"/>
            </a:xfrm>
          </p:grpSpPr>
          <p:pic>
            <p:nvPicPr>
              <p:cNvPr id="13" name="Picture 12" descr="Text&#10;&#10;Description automatically generated">
                <a:extLst>
                  <a:ext uri="{FF2B5EF4-FFF2-40B4-BE49-F238E27FC236}">
                    <a16:creationId xmlns:a16="http://schemas.microsoft.com/office/drawing/2014/main" id="{B121A2C8-F0BC-4C9A-937D-FF6214B860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81155" y="2376261"/>
                <a:ext cx="1409897" cy="1276528"/>
              </a:xfrm>
              <a:prstGeom prst="rect">
                <a:avLst/>
              </a:prstGeom>
            </p:spPr>
          </p:pic>
          <p:sp>
            <p:nvSpPr>
              <p:cNvPr id="25" name="TextBox 24">
                <a:extLst>
                  <a:ext uri="{FF2B5EF4-FFF2-40B4-BE49-F238E27FC236}">
                    <a16:creationId xmlns:a16="http://schemas.microsoft.com/office/drawing/2014/main" id="{78E627D2-7E4E-4829-BE79-F9DAD73707C7}"/>
                  </a:ext>
                </a:extLst>
              </p:cNvPr>
              <p:cNvSpPr txBox="1"/>
              <p:nvPr/>
            </p:nvSpPr>
            <p:spPr>
              <a:xfrm>
                <a:off x="4380184" y="3952402"/>
                <a:ext cx="1296403" cy="584775"/>
              </a:xfrm>
              <a:prstGeom prst="rect">
                <a:avLst/>
              </a:prstGeom>
              <a:noFill/>
            </p:spPr>
            <p:txBody>
              <a:bodyPr wrap="square" rtlCol="0">
                <a:spAutoFit/>
              </a:bodyPr>
              <a:lstStyle/>
              <a:p>
                <a:r>
                  <a:rPr lang="en-US" sz="1600" dirty="0"/>
                  <a:t>PCR amplification</a:t>
                </a:r>
              </a:p>
            </p:txBody>
          </p:sp>
        </p:grpSp>
        <p:sp>
          <p:nvSpPr>
            <p:cNvPr id="35" name="Arrow: Right 34">
              <a:extLst>
                <a:ext uri="{FF2B5EF4-FFF2-40B4-BE49-F238E27FC236}">
                  <a16:creationId xmlns:a16="http://schemas.microsoft.com/office/drawing/2014/main" id="{F607F2D0-F24F-4A3B-B0B2-0CF3E4712D89}"/>
                </a:ext>
              </a:extLst>
            </p:cNvPr>
            <p:cNvSpPr/>
            <p:nvPr/>
          </p:nvSpPr>
          <p:spPr>
            <a:xfrm>
              <a:off x="5762299" y="2857705"/>
              <a:ext cx="239387" cy="165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643586D1-415F-4D5E-B8C4-B971B5820B56}"/>
              </a:ext>
            </a:extLst>
          </p:cNvPr>
          <p:cNvGrpSpPr/>
          <p:nvPr/>
        </p:nvGrpSpPr>
        <p:grpSpPr>
          <a:xfrm>
            <a:off x="5991051" y="3873336"/>
            <a:ext cx="1829709" cy="2071148"/>
            <a:chOff x="5991051" y="2342919"/>
            <a:chExt cx="1829709" cy="2071148"/>
          </a:xfrm>
        </p:grpSpPr>
        <p:grpSp>
          <p:nvGrpSpPr>
            <p:cNvPr id="29" name="Group 28">
              <a:extLst>
                <a:ext uri="{FF2B5EF4-FFF2-40B4-BE49-F238E27FC236}">
                  <a16:creationId xmlns:a16="http://schemas.microsoft.com/office/drawing/2014/main" id="{24852C94-BB2B-4A47-9583-796627B00E59}"/>
                </a:ext>
              </a:extLst>
            </p:cNvPr>
            <p:cNvGrpSpPr/>
            <p:nvPr/>
          </p:nvGrpSpPr>
          <p:grpSpPr>
            <a:xfrm>
              <a:off x="5991051" y="2342919"/>
              <a:ext cx="1508962" cy="2071148"/>
              <a:chOff x="5991051" y="2342919"/>
              <a:chExt cx="1508962" cy="2071148"/>
            </a:xfrm>
          </p:grpSpPr>
          <p:pic>
            <p:nvPicPr>
              <p:cNvPr id="15" name="Picture 14" descr="Icon&#10;&#10;Description automatically generated">
                <a:extLst>
                  <a:ext uri="{FF2B5EF4-FFF2-40B4-BE49-F238E27FC236}">
                    <a16:creationId xmlns:a16="http://schemas.microsoft.com/office/drawing/2014/main" id="{F5BA20A1-2A6D-42C2-AD47-2EEAE08BCE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91051" y="2342919"/>
                <a:ext cx="1438476" cy="1343212"/>
              </a:xfrm>
              <a:prstGeom prst="rect">
                <a:avLst/>
              </a:prstGeom>
            </p:spPr>
          </p:pic>
          <p:sp>
            <p:nvSpPr>
              <p:cNvPr id="24" name="TextBox 23">
                <a:extLst>
                  <a:ext uri="{FF2B5EF4-FFF2-40B4-BE49-F238E27FC236}">
                    <a16:creationId xmlns:a16="http://schemas.microsoft.com/office/drawing/2014/main" id="{78EF144F-7575-47D4-B27F-08C65E6F2577}"/>
                  </a:ext>
                </a:extLst>
              </p:cNvPr>
              <p:cNvSpPr txBox="1"/>
              <p:nvPr/>
            </p:nvSpPr>
            <p:spPr>
              <a:xfrm>
                <a:off x="6203610" y="4075513"/>
                <a:ext cx="1296403" cy="338554"/>
              </a:xfrm>
              <a:prstGeom prst="rect">
                <a:avLst/>
              </a:prstGeom>
              <a:noFill/>
            </p:spPr>
            <p:txBody>
              <a:bodyPr wrap="square" rtlCol="0">
                <a:spAutoFit/>
              </a:bodyPr>
              <a:lstStyle/>
              <a:p>
                <a:r>
                  <a:rPr lang="en-US" sz="1600" dirty="0"/>
                  <a:t>Sequencing</a:t>
                </a:r>
              </a:p>
            </p:txBody>
          </p:sp>
        </p:grpSp>
        <p:sp>
          <p:nvSpPr>
            <p:cNvPr id="36" name="Arrow: Right 35">
              <a:extLst>
                <a:ext uri="{FF2B5EF4-FFF2-40B4-BE49-F238E27FC236}">
                  <a16:creationId xmlns:a16="http://schemas.microsoft.com/office/drawing/2014/main" id="{D60B733E-1A20-42E8-BD44-3DBB1E01051F}"/>
                </a:ext>
              </a:extLst>
            </p:cNvPr>
            <p:cNvSpPr/>
            <p:nvPr/>
          </p:nvSpPr>
          <p:spPr>
            <a:xfrm>
              <a:off x="7581373" y="2857705"/>
              <a:ext cx="239387" cy="165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288BAC33-2771-46E5-89D3-FE198C1F1A09}"/>
              </a:ext>
            </a:extLst>
          </p:cNvPr>
          <p:cNvGrpSpPr/>
          <p:nvPr/>
        </p:nvGrpSpPr>
        <p:grpSpPr>
          <a:xfrm>
            <a:off x="7915447" y="3863810"/>
            <a:ext cx="1827864" cy="2080674"/>
            <a:chOff x="7915447" y="2333393"/>
            <a:chExt cx="1827864" cy="2080674"/>
          </a:xfrm>
        </p:grpSpPr>
        <p:grpSp>
          <p:nvGrpSpPr>
            <p:cNvPr id="30" name="Group 29">
              <a:extLst>
                <a:ext uri="{FF2B5EF4-FFF2-40B4-BE49-F238E27FC236}">
                  <a16:creationId xmlns:a16="http://schemas.microsoft.com/office/drawing/2014/main" id="{5FED3572-4155-4B17-B2F6-641538AED277}"/>
                </a:ext>
              </a:extLst>
            </p:cNvPr>
            <p:cNvGrpSpPr/>
            <p:nvPr/>
          </p:nvGrpSpPr>
          <p:grpSpPr>
            <a:xfrm>
              <a:off x="7915447" y="2333393"/>
              <a:ext cx="1521486" cy="2080674"/>
              <a:chOff x="7915447" y="2333393"/>
              <a:chExt cx="1521486" cy="2080674"/>
            </a:xfrm>
          </p:grpSpPr>
          <p:pic>
            <p:nvPicPr>
              <p:cNvPr id="17" name="Picture 16" descr="Icon&#10;&#10;Description automatically generated">
                <a:extLst>
                  <a:ext uri="{FF2B5EF4-FFF2-40B4-BE49-F238E27FC236}">
                    <a16:creationId xmlns:a16="http://schemas.microsoft.com/office/drawing/2014/main" id="{78E5CB3D-9561-47E3-B26A-AEFCB127CFC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5447" y="2333393"/>
                <a:ext cx="1409897" cy="1362265"/>
              </a:xfrm>
              <a:prstGeom prst="rect">
                <a:avLst/>
              </a:prstGeom>
            </p:spPr>
          </p:pic>
          <p:sp>
            <p:nvSpPr>
              <p:cNvPr id="23" name="TextBox 22">
                <a:extLst>
                  <a:ext uri="{FF2B5EF4-FFF2-40B4-BE49-F238E27FC236}">
                    <a16:creationId xmlns:a16="http://schemas.microsoft.com/office/drawing/2014/main" id="{EF37679F-2B7F-440D-BDF7-C8C951E2443C}"/>
                  </a:ext>
                </a:extLst>
              </p:cNvPr>
              <p:cNvSpPr txBox="1"/>
              <p:nvPr/>
            </p:nvSpPr>
            <p:spPr>
              <a:xfrm>
                <a:off x="8027036" y="4075513"/>
                <a:ext cx="1409897" cy="338554"/>
              </a:xfrm>
              <a:prstGeom prst="rect">
                <a:avLst/>
              </a:prstGeom>
              <a:noFill/>
            </p:spPr>
            <p:txBody>
              <a:bodyPr wrap="square" rtlCol="0">
                <a:spAutoFit/>
              </a:bodyPr>
              <a:lstStyle/>
              <a:p>
                <a:r>
                  <a:rPr lang="en-US" sz="1600" dirty="0"/>
                  <a:t>bioinformatics</a:t>
                </a:r>
              </a:p>
            </p:txBody>
          </p:sp>
        </p:grpSp>
        <p:sp>
          <p:nvSpPr>
            <p:cNvPr id="37" name="Arrow: Right 36">
              <a:extLst>
                <a:ext uri="{FF2B5EF4-FFF2-40B4-BE49-F238E27FC236}">
                  <a16:creationId xmlns:a16="http://schemas.microsoft.com/office/drawing/2014/main" id="{69DEC6E8-EC7A-41BD-A5A7-9AA9D41FE75B}"/>
                </a:ext>
              </a:extLst>
            </p:cNvPr>
            <p:cNvSpPr/>
            <p:nvPr/>
          </p:nvSpPr>
          <p:spPr>
            <a:xfrm>
              <a:off x="9503924" y="2857705"/>
              <a:ext cx="239387" cy="165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9404992-8BDA-4A16-BA8F-2C98CB7E2503}"/>
              </a:ext>
            </a:extLst>
          </p:cNvPr>
          <p:cNvGrpSpPr/>
          <p:nvPr/>
        </p:nvGrpSpPr>
        <p:grpSpPr>
          <a:xfrm>
            <a:off x="3012808" y="2107365"/>
            <a:ext cx="5057775" cy="904875"/>
            <a:chOff x="3012808" y="2107365"/>
            <a:chExt cx="5057775" cy="904875"/>
          </a:xfrm>
        </p:grpSpPr>
        <p:pic>
          <p:nvPicPr>
            <p:cNvPr id="3074" name="Picture 2" descr="Methods for Studying Gut Microbiota: A Primer for Physicians">
              <a:extLst>
                <a:ext uri="{FF2B5EF4-FFF2-40B4-BE49-F238E27FC236}">
                  <a16:creationId xmlns:a16="http://schemas.microsoft.com/office/drawing/2014/main" id="{A0610A17-7569-428F-AA65-50B1DF4F71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12808" y="2107365"/>
              <a:ext cx="5057775" cy="904875"/>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7858FCC3-B118-445F-BABD-DC81DC712EAD}"/>
                </a:ext>
              </a:extLst>
            </p:cNvPr>
            <p:cNvSpPr/>
            <p:nvPr/>
          </p:nvSpPr>
          <p:spPr>
            <a:xfrm>
              <a:off x="4380184" y="2357120"/>
              <a:ext cx="120696" cy="457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DADA51F7-529C-4E4C-BA1A-E0BEA0AB84CD}"/>
                </a:ext>
              </a:extLst>
            </p:cNvPr>
            <p:cNvSpPr/>
            <p:nvPr/>
          </p:nvSpPr>
          <p:spPr>
            <a:xfrm rot="10641106">
              <a:off x="5203144" y="2775918"/>
              <a:ext cx="120696" cy="457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FB4D9D5D-DA04-436D-BDC7-5F3C2E622CDC}"/>
                </a:ext>
              </a:extLst>
            </p:cNvPr>
            <p:cNvSpPr/>
            <p:nvPr/>
          </p:nvSpPr>
          <p:spPr>
            <a:xfrm>
              <a:off x="3515452" y="2357120"/>
              <a:ext cx="120696" cy="457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5FFB3464-E01A-4594-8A6D-AD954F7087E4}"/>
                </a:ext>
              </a:extLst>
            </p:cNvPr>
            <p:cNvSpPr/>
            <p:nvPr/>
          </p:nvSpPr>
          <p:spPr>
            <a:xfrm rot="10641106">
              <a:off x="7582365" y="2765311"/>
              <a:ext cx="120696" cy="45719"/>
            </a:xfrm>
            <a:prstGeom prst="righ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237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E3C5DC2C-D2F8-436E-8F4F-2B5A99CDF30E}"/>
              </a:ext>
            </a:extLst>
          </p:cNvPr>
          <p:cNvGraphicFramePr>
            <a:graphicFrameLocks noGrp="1"/>
          </p:cNvGraphicFramePr>
          <p:nvPr>
            <p:extLst>
              <p:ext uri="{D42A27DB-BD31-4B8C-83A1-F6EECF244321}">
                <p14:modId xmlns:p14="http://schemas.microsoft.com/office/powerpoint/2010/main" val="1479932143"/>
              </p:ext>
            </p:extLst>
          </p:nvPr>
        </p:nvGraphicFramePr>
        <p:xfrm>
          <a:off x="2451983" y="1256575"/>
          <a:ext cx="8128000" cy="222504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130092649"/>
                    </a:ext>
                  </a:extLst>
                </a:gridCol>
                <a:gridCol w="1625600">
                  <a:extLst>
                    <a:ext uri="{9D8B030D-6E8A-4147-A177-3AD203B41FA5}">
                      <a16:colId xmlns:a16="http://schemas.microsoft.com/office/drawing/2014/main" val="167028042"/>
                    </a:ext>
                  </a:extLst>
                </a:gridCol>
                <a:gridCol w="1625600">
                  <a:extLst>
                    <a:ext uri="{9D8B030D-6E8A-4147-A177-3AD203B41FA5}">
                      <a16:colId xmlns:a16="http://schemas.microsoft.com/office/drawing/2014/main" val="3549978865"/>
                    </a:ext>
                  </a:extLst>
                </a:gridCol>
                <a:gridCol w="1625600">
                  <a:extLst>
                    <a:ext uri="{9D8B030D-6E8A-4147-A177-3AD203B41FA5}">
                      <a16:colId xmlns:a16="http://schemas.microsoft.com/office/drawing/2014/main" val="2796633283"/>
                    </a:ext>
                  </a:extLst>
                </a:gridCol>
                <a:gridCol w="1625600">
                  <a:extLst>
                    <a:ext uri="{9D8B030D-6E8A-4147-A177-3AD203B41FA5}">
                      <a16:colId xmlns:a16="http://schemas.microsoft.com/office/drawing/2014/main" val="3388276006"/>
                    </a:ext>
                  </a:extLst>
                </a:gridCol>
              </a:tblGrid>
              <a:tr h="370840">
                <a:tc>
                  <a:txBody>
                    <a:bodyPr/>
                    <a:lstStyle/>
                    <a:p>
                      <a:endParaRPr lang="en-US"/>
                    </a:p>
                  </a:txBody>
                  <a:tcPr/>
                </a:tc>
                <a:tc>
                  <a:txBody>
                    <a:bodyPr/>
                    <a:lstStyle/>
                    <a:p>
                      <a:r>
                        <a:rPr lang="en-US" dirty="0"/>
                        <a:t>Sample1</a:t>
                      </a:r>
                    </a:p>
                  </a:txBody>
                  <a:tcPr/>
                </a:tc>
                <a:tc>
                  <a:txBody>
                    <a:bodyPr/>
                    <a:lstStyle/>
                    <a:p>
                      <a:r>
                        <a:rPr lang="en-US" dirty="0"/>
                        <a:t>Sample2</a:t>
                      </a:r>
                    </a:p>
                  </a:txBody>
                  <a:tcPr/>
                </a:tc>
                <a:tc>
                  <a:txBody>
                    <a:bodyPr/>
                    <a:lstStyle/>
                    <a:p>
                      <a:r>
                        <a:rPr lang="en-US" dirty="0"/>
                        <a:t>Sample3</a:t>
                      </a:r>
                    </a:p>
                  </a:txBody>
                  <a:tcPr/>
                </a:tc>
                <a:tc>
                  <a:txBody>
                    <a:bodyPr/>
                    <a:lstStyle/>
                    <a:p>
                      <a:r>
                        <a:rPr lang="en-US" dirty="0"/>
                        <a:t>Sample4</a:t>
                      </a:r>
                    </a:p>
                  </a:txBody>
                  <a:tcPr/>
                </a:tc>
                <a:extLst>
                  <a:ext uri="{0D108BD9-81ED-4DB2-BD59-A6C34878D82A}">
                    <a16:rowId xmlns:a16="http://schemas.microsoft.com/office/drawing/2014/main" val="3112625521"/>
                  </a:ext>
                </a:extLst>
              </a:tr>
              <a:tr h="370840">
                <a:tc>
                  <a:txBody>
                    <a:bodyPr/>
                    <a:lstStyle/>
                    <a:p>
                      <a:r>
                        <a:rPr lang="en-US" dirty="0"/>
                        <a:t>ASV1</a:t>
                      </a:r>
                    </a:p>
                  </a:txBody>
                  <a:tcPr/>
                </a:tc>
                <a:tc>
                  <a:txBody>
                    <a:bodyPr/>
                    <a:lstStyle/>
                    <a:p>
                      <a:r>
                        <a:rPr lang="en-US" dirty="0"/>
                        <a:t>12</a:t>
                      </a:r>
                    </a:p>
                  </a:txBody>
                  <a:tcPr/>
                </a:tc>
                <a:tc>
                  <a:txBody>
                    <a:bodyPr/>
                    <a:lstStyle/>
                    <a:p>
                      <a:r>
                        <a:rPr lang="en-US" dirty="0"/>
                        <a:t>20</a:t>
                      </a:r>
                    </a:p>
                  </a:txBody>
                  <a:tcPr/>
                </a:tc>
                <a:tc>
                  <a:txBody>
                    <a:bodyPr/>
                    <a:lstStyle/>
                    <a:p>
                      <a:r>
                        <a:rPr lang="en-US" dirty="0"/>
                        <a:t>10</a:t>
                      </a:r>
                    </a:p>
                  </a:txBody>
                  <a:tcPr/>
                </a:tc>
                <a:tc>
                  <a:txBody>
                    <a:bodyPr/>
                    <a:lstStyle/>
                    <a:p>
                      <a:r>
                        <a:rPr lang="en-US" dirty="0"/>
                        <a:t>30</a:t>
                      </a:r>
                    </a:p>
                  </a:txBody>
                  <a:tcPr/>
                </a:tc>
                <a:extLst>
                  <a:ext uri="{0D108BD9-81ED-4DB2-BD59-A6C34878D82A}">
                    <a16:rowId xmlns:a16="http://schemas.microsoft.com/office/drawing/2014/main" val="3367424008"/>
                  </a:ext>
                </a:extLst>
              </a:tr>
              <a:tr h="370840">
                <a:tc>
                  <a:txBody>
                    <a:bodyPr/>
                    <a:lstStyle/>
                    <a:p>
                      <a:r>
                        <a:rPr lang="en-US" dirty="0"/>
                        <a:t>ASV2</a:t>
                      </a:r>
                    </a:p>
                  </a:txBody>
                  <a:tcPr/>
                </a:tc>
                <a:tc>
                  <a:txBody>
                    <a:bodyPr/>
                    <a:lstStyle/>
                    <a:p>
                      <a:r>
                        <a:rPr lang="en-US" dirty="0"/>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824825589"/>
                  </a:ext>
                </a:extLst>
              </a:tr>
              <a:tr h="370840">
                <a:tc>
                  <a:txBody>
                    <a:bodyPr/>
                    <a:lstStyle/>
                    <a:p>
                      <a:r>
                        <a:rPr lang="en-US" dirty="0"/>
                        <a:t>ASV3</a:t>
                      </a:r>
                    </a:p>
                  </a:txBody>
                  <a:tcPr/>
                </a:tc>
                <a:tc>
                  <a:txBody>
                    <a:bodyPr/>
                    <a:lstStyle/>
                    <a:p>
                      <a:r>
                        <a:rPr lang="en-US" dirty="0"/>
                        <a:t>0</a:t>
                      </a:r>
                    </a:p>
                  </a:txBody>
                  <a:tcPr/>
                </a:tc>
                <a:tc>
                  <a:txBody>
                    <a:bodyPr/>
                    <a:lstStyle/>
                    <a:p>
                      <a:r>
                        <a:rPr lang="en-US" dirty="0"/>
                        <a:t>0</a:t>
                      </a:r>
                    </a:p>
                  </a:txBody>
                  <a:tcPr/>
                </a:tc>
                <a:tc>
                  <a:txBody>
                    <a:bodyPr/>
                    <a:lstStyle/>
                    <a:p>
                      <a:r>
                        <a:rPr lang="en-US" dirty="0"/>
                        <a:t>12</a:t>
                      </a:r>
                    </a:p>
                  </a:txBody>
                  <a:tcPr/>
                </a:tc>
                <a:tc>
                  <a:txBody>
                    <a:bodyPr/>
                    <a:lstStyle/>
                    <a:p>
                      <a:r>
                        <a:rPr lang="en-US" dirty="0"/>
                        <a:t>36</a:t>
                      </a:r>
                    </a:p>
                  </a:txBody>
                  <a:tcPr/>
                </a:tc>
                <a:extLst>
                  <a:ext uri="{0D108BD9-81ED-4DB2-BD59-A6C34878D82A}">
                    <a16:rowId xmlns:a16="http://schemas.microsoft.com/office/drawing/2014/main" val="666931653"/>
                  </a:ext>
                </a:extLst>
              </a:tr>
              <a:tr h="370840">
                <a:tc>
                  <a:txBody>
                    <a:bodyPr/>
                    <a:lstStyle/>
                    <a:p>
                      <a:r>
                        <a:rPr lang="en-US" dirty="0"/>
                        <a:t>ASV4</a:t>
                      </a:r>
                    </a:p>
                  </a:txBody>
                  <a:tcPr/>
                </a:tc>
                <a:tc>
                  <a:txBody>
                    <a:bodyPr/>
                    <a:lstStyle/>
                    <a:p>
                      <a:r>
                        <a:rPr lang="en-US" dirty="0"/>
                        <a:t>10</a:t>
                      </a:r>
                    </a:p>
                  </a:txBody>
                  <a:tcPr/>
                </a:tc>
                <a:tc>
                  <a:txBody>
                    <a:bodyPr/>
                    <a:lstStyle/>
                    <a:p>
                      <a:r>
                        <a:rPr lang="en-US" dirty="0"/>
                        <a:t>12</a:t>
                      </a:r>
                    </a:p>
                  </a:txBody>
                  <a:tcPr/>
                </a:tc>
                <a:tc>
                  <a:txBody>
                    <a:bodyPr/>
                    <a:lstStyle/>
                    <a:p>
                      <a:r>
                        <a:rPr lang="en-US" dirty="0"/>
                        <a:t>9</a:t>
                      </a:r>
                    </a:p>
                  </a:txBody>
                  <a:tcPr/>
                </a:tc>
                <a:tc>
                  <a:txBody>
                    <a:bodyPr/>
                    <a:lstStyle/>
                    <a:p>
                      <a:r>
                        <a:rPr lang="en-US" dirty="0"/>
                        <a:t>8</a:t>
                      </a:r>
                    </a:p>
                  </a:txBody>
                  <a:tcPr/>
                </a:tc>
                <a:extLst>
                  <a:ext uri="{0D108BD9-81ED-4DB2-BD59-A6C34878D82A}">
                    <a16:rowId xmlns:a16="http://schemas.microsoft.com/office/drawing/2014/main" val="2077966763"/>
                  </a:ext>
                </a:extLst>
              </a:tr>
              <a:tr h="370840">
                <a:tc>
                  <a:txBody>
                    <a:bodyPr/>
                    <a:lstStyle/>
                    <a:p>
                      <a:r>
                        <a:rPr lang="en-US" dirty="0"/>
                        <a:t>ASV5</a:t>
                      </a:r>
                    </a:p>
                  </a:txBody>
                  <a:tcPr/>
                </a:tc>
                <a:tc>
                  <a:txBody>
                    <a:bodyPr/>
                    <a:lstStyle/>
                    <a:p>
                      <a:r>
                        <a:rPr lang="en-US" dirty="0"/>
                        <a:t>100</a:t>
                      </a:r>
                    </a:p>
                  </a:txBody>
                  <a:tcPr/>
                </a:tc>
                <a:tc>
                  <a:txBody>
                    <a:bodyPr/>
                    <a:lstStyle/>
                    <a:p>
                      <a:r>
                        <a:rPr lang="en-US" dirty="0"/>
                        <a:t>80</a:t>
                      </a:r>
                    </a:p>
                  </a:txBody>
                  <a:tcPr/>
                </a:tc>
                <a:tc>
                  <a:txBody>
                    <a:bodyPr/>
                    <a:lstStyle/>
                    <a:p>
                      <a:r>
                        <a:rPr lang="en-US" dirty="0"/>
                        <a:t>89</a:t>
                      </a:r>
                    </a:p>
                  </a:txBody>
                  <a:tcPr/>
                </a:tc>
                <a:tc>
                  <a:txBody>
                    <a:bodyPr/>
                    <a:lstStyle/>
                    <a:p>
                      <a:r>
                        <a:rPr lang="en-US" dirty="0"/>
                        <a:t>84</a:t>
                      </a:r>
                    </a:p>
                  </a:txBody>
                  <a:tcPr/>
                </a:tc>
                <a:extLst>
                  <a:ext uri="{0D108BD9-81ED-4DB2-BD59-A6C34878D82A}">
                    <a16:rowId xmlns:a16="http://schemas.microsoft.com/office/drawing/2014/main" val="1877548151"/>
                  </a:ext>
                </a:extLst>
              </a:tr>
            </a:tbl>
          </a:graphicData>
        </a:graphic>
      </p:graphicFrame>
      <p:sp>
        <p:nvSpPr>
          <p:cNvPr id="6" name="Title 1">
            <a:extLst>
              <a:ext uri="{FF2B5EF4-FFF2-40B4-BE49-F238E27FC236}">
                <a16:creationId xmlns:a16="http://schemas.microsoft.com/office/drawing/2014/main" id="{1196CE67-D65F-4AB6-B225-41430C2B5858}"/>
              </a:ext>
            </a:extLst>
          </p:cNvPr>
          <p:cNvSpPr txBox="1">
            <a:spLocks/>
          </p:cNvSpPr>
          <p:nvPr/>
        </p:nvSpPr>
        <p:spPr>
          <a:xfrm>
            <a:off x="154003" y="-14494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DNA amplicon metabarcoding cont’d</a:t>
            </a:r>
          </a:p>
        </p:txBody>
      </p:sp>
      <p:sp>
        <p:nvSpPr>
          <p:cNvPr id="7" name="TextBox 6">
            <a:extLst>
              <a:ext uri="{FF2B5EF4-FFF2-40B4-BE49-F238E27FC236}">
                <a16:creationId xmlns:a16="http://schemas.microsoft.com/office/drawing/2014/main" id="{4E6E9B91-AA27-49F7-A75D-76343B4E2632}"/>
              </a:ext>
            </a:extLst>
          </p:cNvPr>
          <p:cNvSpPr txBox="1"/>
          <p:nvPr/>
        </p:nvSpPr>
        <p:spPr>
          <a:xfrm>
            <a:off x="871400" y="5420146"/>
            <a:ext cx="5986130" cy="923330"/>
          </a:xfrm>
          <a:prstGeom prst="rect">
            <a:avLst/>
          </a:prstGeom>
          <a:noFill/>
        </p:spPr>
        <p:txBody>
          <a:bodyPr wrap="square" rtlCol="0">
            <a:spAutoFit/>
          </a:bodyPr>
          <a:lstStyle/>
          <a:p>
            <a:r>
              <a:rPr lang="en-US" dirty="0"/>
              <a:t>ASV: amplicon sequence variant – reads corrected by the denoise method.</a:t>
            </a:r>
          </a:p>
          <a:p>
            <a:r>
              <a:rPr lang="en-US" dirty="0"/>
              <a:t>OTU: cluster your reads based on a certain similarity (i.e. 97%)</a:t>
            </a:r>
          </a:p>
        </p:txBody>
      </p:sp>
      <p:sp>
        <p:nvSpPr>
          <p:cNvPr id="8" name="Arrow: Right 7">
            <a:extLst>
              <a:ext uri="{FF2B5EF4-FFF2-40B4-BE49-F238E27FC236}">
                <a16:creationId xmlns:a16="http://schemas.microsoft.com/office/drawing/2014/main" id="{A6DA45A4-A13E-4216-A484-00E0FA085E8B}"/>
              </a:ext>
            </a:extLst>
          </p:cNvPr>
          <p:cNvSpPr/>
          <p:nvPr/>
        </p:nvSpPr>
        <p:spPr>
          <a:xfrm rot="10800000">
            <a:off x="1794897" y="1746055"/>
            <a:ext cx="446568" cy="41563"/>
          </a:xfrm>
          <a:prstGeom prst="rightArrow">
            <a:avLst/>
          </a:prstGeom>
          <a:solidFill>
            <a:srgbClr val="35D3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4A950B5D-3B85-40AA-A799-4DA4601913B2}"/>
              </a:ext>
            </a:extLst>
          </p:cNvPr>
          <p:cNvSpPr/>
          <p:nvPr/>
        </p:nvSpPr>
        <p:spPr>
          <a:xfrm rot="10800000">
            <a:off x="1794897" y="2167507"/>
            <a:ext cx="446568" cy="45719"/>
          </a:xfrm>
          <a:prstGeom prst="rightArrow">
            <a:avLst/>
          </a:prstGeom>
          <a:solidFill>
            <a:srgbClr val="35D3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62F2A8EB-DDC5-4929-BA12-301371151E2F}"/>
              </a:ext>
            </a:extLst>
          </p:cNvPr>
          <p:cNvSpPr/>
          <p:nvPr/>
        </p:nvSpPr>
        <p:spPr>
          <a:xfrm rot="10800000">
            <a:off x="1794897" y="2545318"/>
            <a:ext cx="446568" cy="45719"/>
          </a:xfrm>
          <a:prstGeom prst="rightArrow">
            <a:avLst/>
          </a:prstGeom>
          <a:solidFill>
            <a:srgbClr val="35D3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4B1BD70E-2676-4AF7-89B3-95658B792EA1}"/>
              </a:ext>
            </a:extLst>
          </p:cNvPr>
          <p:cNvSpPr/>
          <p:nvPr/>
        </p:nvSpPr>
        <p:spPr>
          <a:xfrm rot="10800000">
            <a:off x="1794897" y="2871740"/>
            <a:ext cx="446568" cy="45719"/>
          </a:xfrm>
          <a:prstGeom prst="rightArrow">
            <a:avLst/>
          </a:prstGeom>
          <a:solidFill>
            <a:srgbClr val="35D3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5E88B0BF-0B52-429C-BE8B-1963E3813145}"/>
              </a:ext>
            </a:extLst>
          </p:cNvPr>
          <p:cNvSpPr/>
          <p:nvPr/>
        </p:nvSpPr>
        <p:spPr>
          <a:xfrm rot="10800000">
            <a:off x="1794897" y="3290841"/>
            <a:ext cx="446568" cy="45719"/>
          </a:xfrm>
          <a:prstGeom prst="rightArrow">
            <a:avLst/>
          </a:prstGeom>
          <a:solidFill>
            <a:srgbClr val="35D3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8B65541-9637-4553-8826-B50E6599B936}"/>
              </a:ext>
            </a:extLst>
          </p:cNvPr>
          <p:cNvSpPr txBox="1"/>
          <p:nvPr/>
        </p:nvSpPr>
        <p:spPr>
          <a:xfrm>
            <a:off x="678479" y="1605030"/>
            <a:ext cx="1116418" cy="369332"/>
          </a:xfrm>
          <a:prstGeom prst="rect">
            <a:avLst/>
          </a:prstGeom>
          <a:noFill/>
        </p:spPr>
        <p:txBody>
          <a:bodyPr wrap="square" rtlCol="0">
            <a:spAutoFit/>
          </a:bodyPr>
          <a:lstStyle/>
          <a:p>
            <a:r>
              <a:rPr lang="en-US" dirty="0"/>
              <a:t>species1</a:t>
            </a:r>
          </a:p>
        </p:txBody>
      </p:sp>
      <p:sp>
        <p:nvSpPr>
          <p:cNvPr id="14" name="TextBox 13">
            <a:extLst>
              <a:ext uri="{FF2B5EF4-FFF2-40B4-BE49-F238E27FC236}">
                <a16:creationId xmlns:a16="http://schemas.microsoft.com/office/drawing/2014/main" id="{8523A2F6-85AE-48EB-9CB9-224A0B95B2E1}"/>
              </a:ext>
            </a:extLst>
          </p:cNvPr>
          <p:cNvSpPr txBox="1"/>
          <p:nvPr/>
        </p:nvSpPr>
        <p:spPr>
          <a:xfrm>
            <a:off x="677003" y="2000533"/>
            <a:ext cx="1116418" cy="369332"/>
          </a:xfrm>
          <a:prstGeom prst="rect">
            <a:avLst/>
          </a:prstGeom>
          <a:noFill/>
        </p:spPr>
        <p:txBody>
          <a:bodyPr wrap="square" rtlCol="0">
            <a:spAutoFit/>
          </a:bodyPr>
          <a:lstStyle/>
          <a:p>
            <a:r>
              <a:rPr lang="en-US" dirty="0"/>
              <a:t>species2</a:t>
            </a:r>
          </a:p>
        </p:txBody>
      </p:sp>
      <p:sp>
        <p:nvSpPr>
          <p:cNvPr id="15" name="TextBox 14">
            <a:extLst>
              <a:ext uri="{FF2B5EF4-FFF2-40B4-BE49-F238E27FC236}">
                <a16:creationId xmlns:a16="http://schemas.microsoft.com/office/drawing/2014/main" id="{2DFC14D2-17C9-43C3-8EDF-2559E8237D1B}"/>
              </a:ext>
            </a:extLst>
          </p:cNvPr>
          <p:cNvSpPr txBox="1"/>
          <p:nvPr/>
        </p:nvSpPr>
        <p:spPr>
          <a:xfrm>
            <a:off x="677003" y="2375643"/>
            <a:ext cx="1116418" cy="369332"/>
          </a:xfrm>
          <a:prstGeom prst="rect">
            <a:avLst/>
          </a:prstGeom>
          <a:noFill/>
        </p:spPr>
        <p:txBody>
          <a:bodyPr wrap="square" rtlCol="0">
            <a:spAutoFit/>
          </a:bodyPr>
          <a:lstStyle/>
          <a:p>
            <a:r>
              <a:rPr lang="en-US" dirty="0"/>
              <a:t>species3</a:t>
            </a:r>
          </a:p>
        </p:txBody>
      </p:sp>
      <p:sp>
        <p:nvSpPr>
          <p:cNvPr id="16" name="TextBox 15">
            <a:extLst>
              <a:ext uri="{FF2B5EF4-FFF2-40B4-BE49-F238E27FC236}">
                <a16:creationId xmlns:a16="http://schemas.microsoft.com/office/drawing/2014/main" id="{C0A1F335-77BD-47A3-B1C2-101AB2C34A0C}"/>
              </a:ext>
            </a:extLst>
          </p:cNvPr>
          <p:cNvSpPr txBox="1"/>
          <p:nvPr/>
        </p:nvSpPr>
        <p:spPr>
          <a:xfrm>
            <a:off x="677003" y="2737477"/>
            <a:ext cx="1116418" cy="369332"/>
          </a:xfrm>
          <a:prstGeom prst="rect">
            <a:avLst/>
          </a:prstGeom>
          <a:noFill/>
        </p:spPr>
        <p:txBody>
          <a:bodyPr wrap="square" rtlCol="0">
            <a:spAutoFit/>
          </a:bodyPr>
          <a:lstStyle/>
          <a:p>
            <a:r>
              <a:rPr lang="en-US" dirty="0"/>
              <a:t>species4</a:t>
            </a:r>
          </a:p>
        </p:txBody>
      </p:sp>
      <p:sp>
        <p:nvSpPr>
          <p:cNvPr id="17" name="TextBox 16">
            <a:extLst>
              <a:ext uri="{FF2B5EF4-FFF2-40B4-BE49-F238E27FC236}">
                <a16:creationId xmlns:a16="http://schemas.microsoft.com/office/drawing/2014/main" id="{662C066A-A969-4666-9440-508AE1D92491}"/>
              </a:ext>
            </a:extLst>
          </p:cNvPr>
          <p:cNvSpPr txBox="1"/>
          <p:nvPr/>
        </p:nvSpPr>
        <p:spPr>
          <a:xfrm>
            <a:off x="677003" y="3132932"/>
            <a:ext cx="1116418" cy="369332"/>
          </a:xfrm>
          <a:prstGeom prst="rect">
            <a:avLst/>
          </a:prstGeom>
          <a:noFill/>
        </p:spPr>
        <p:txBody>
          <a:bodyPr wrap="square" rtlCol="0">
            <a:spAutoFit/>
          </a:bodyPr>
          <a:lstStyle/>
          <a:p>
            <a:r>
              <a:rPr lang="en-US" dirty="0"/>
              <a:t>species5</a:t>
            </a:r>
          </a:p>
        </p:txBody>
      </p:sp>
      <p:sp>
        <p:nvSpPr>
          <p:cNvPr id="3" name="Callout: Line 2">
            <a:extLst>
              <a:ext uri="{FF2B5EF4-FFF2-40B4-BE49-F238E27FC236}">
                <a16:creationId xmlns:a16="http://schemas.microsoft.com/office/drawing/2014/main" id="{AD93ABB2-0CE6-47E5-85EF-CDDCD1B04608}"/>
              </a:ext>
            </a:extLst>
          </p:cNvPr>
          <p:cNvSpPr/>
          <p:nvPr/>
        </p:nvSpPr>
        <p:spPr>
          <a:xfrm>
            <a:off x="8178800" y="4552689"/>
            <a:ext cx="3141800" cy="1279501"/>
          </a:xfrm>
          <a:prstGeom prst="borderCallout1">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Ways to mitigate sequencing errors that will influence taxonomy matching in the flowing steps.</a:t>
            </a:r>
          </a:p>
        </p:txBody>
      </p:sp>
    </p:spTree>
    <p:extLst>
      <p:ext uri="{BB962C8B-B14F-4D97-AF65-F5344CB8AC3E}">
        <p14:creationId xmlns:p14="http://schemas.microsoft.com/office/powerpoint/2010/main" val="3358126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BAFBB8-2D99-4992-9072-41780758B685}"/>
              </a:ext>
            </a:extLst>
          </p:cNvPr>
          <p:cNvSpPr txBox="1">
            <a:spLocks/>
          </p:cNvSpPr>
          <p:nvPr/>
        </p:nvSpPr>
        <p:spPr>
          <a:xfrm>
            <a:off x="175268" y="142139"/>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How do</a:t>
            </a:r>
            <a:r>
              <a:rPr lang="en-US" altLang="zh-CN" sz="4000" u="sng" dirty="0">
                <a:latin typeface="Times New Roman" panose="02020603050405020304" pitchFamily="18" charset="0"/>
                <a:cs typeface="Times New Roman" panose="02020603050405020304" pitchFamily="18" charset="0"/>
              </a:rPr>
              <a:t>es</a:t>
            </a:r>
            <a:r>
              <a:rPr lang="en-US" sz="4000" u="sng" dirty="0">
                <a:latin typeface="Times New Roman" panose="02020603050405020304" pitchFamily="18" charset="0"/>
                <a:cs typeface="Times New Roman" panose="02020603050405020304" pitchFamily="18" charset="0"/>
              </a:rPr>
              <a:t> meta</a:t>
            </a:r>
            <a:r>
              <a:rPr lang="en-US" altLang="zh-CN" sz="4000" u="sng" dirty="0">
                <a:latin typeface="Times New Roman" panose="02020603050405020304" pitchFamily="18" charset="0"/>
                <a:cs typeface="Times New Roman" panose="02020603050405020304" pitchFamily="18" charset="0"/>
              </a:rPr>
              <a:t>barcoding</a:t>
            </a:r>
            <a:r>
              <a:rPr lang="en-US" sz="4000" u="sng" dirty="0">
                <a:latin typeface="Times New Roman" panose="02020603050405020304" pitchFamily="18" charset="0"/>
                <a:cs typeface="Times New Roman" panose="02020603050405020304" pitchFamily="18" charset="0"/>
              </a:rPr>
              <a:t> answer the big questions?</a:t>
            </a:r>
          </a:p>
        </p:txBody>
      </p:sp>
      <p:sp>
        <p:nvSpPr>
          <p:cNvPr id="8" name="Rectangle 7">
            <a:extLst>
              <a:ext uri="{FF2B5EF4-FFF2-40B4-BE49-F238E27FC236}">
                <a16:creationId xmlns:a16="http://schemas.microsoft.com/office/drawing/2014/main" id="{BF3DC396-2D1E-4486-8E4D-144C64B5808E}"/>
              </a:ext>
            </a:extLst>
          </p:cNvPr>
          <p:cNvSpPr/>
          <p:nvPr/>
        </p:nvSpPr>
        <p:spPr>
          <a:xfrm>
            <a:off x="4756299" y="1431406"/>
            <a:ext cx="2126512" cy="861237"/>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Community structure</a:t>
            </a:r>
          </a:p>
        </p:txBody>
      </p:sp>
      <p:grpSp>
        <p:nvGrpSpPr>
          <p:cNvPr id="39" name="Group 38">
            <a:extLst>
              <a:ext uri="{FF2B5EF4-FFF2-40B4-BE49-F238E27FC236}">
                <a16:creationId xmlns:a16="http://schemas.microsoft.com/office/drawing/2014/main" id="{5C436631-FC99-46DB-962F-E700701024D2}"/>
              </a:ext>
            </a:extLst>
          </p:cNvPr>
          <p:cNvGrpSpPr/>
          <p:nvPr/>
        </p:nvGrpSpPr>
        <p:grpSpPr>
          <a:xfrm>
            <a:off x="2674084" y="2501387"/>
            <a:ext cx="1949567" cy="999631"/>
            <a:chOff x="2674084" y="2501387"/>
            <a:chExt cx="1949567" cy="999631"/>
          </a:xfrm>
        </p:grpSpPr>
        <p:sp>
          <p:nvSpPr>
            <p:cNvPr id="7" name="Rectangle 6">
              <a:extLst>
                <a:ext uri="{FF2B5EF4-FFF2-40B4-BE49-F238E27FC236}">
                  <a16:creationId xmlns:a16="http://schemas.microsoft.com/office/drawing/2014/main" id="{1F9EC649-DDFA-47B8-BEB3-6C26738D39C3}"/>
                </a:ext>
              </a:extLst>
            </p:cNvPr>
            <p:cNvSpPr/>
            <p:nvPr/>
          </p:nvSpPr>
          <p:spPr>
            <a:xfrm>
              <a:off x="2674084" y="3034674"/>
              <a:ext cx="1587797" cy="46634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alpha diversity</a:t>
              </a:r>
            </a:p>
          </p:txBody>
        </p:sp>
        <p:sp>
          <p:nvSpPr>
            <p:cNvPr id="26" name="Arrow: Right 25">
              <a:extLst>
                <a:ext uri="{FF2B5EF4-FFF2-40B4-BE49-F238E27FC236}">
                  <a16:creationId xmlns:a16="http://schemas.microsoft.com/office/drawing/2014/main" id="{4C7B1961-5597-463C-88DA-B86D4B91489C}"/>
                </a:ext>
              </a:extLst>
            </p:cNvPr>
            <p:cNvSpPr/>
            <p:nvPr/>
          </p:nvSpPr>
          <p:spPr>
            <a:xfrm rot="8490345">
              <a:off x="3995093" y="2501387"/>
              <a:ext cx="628558" cy="244549"/>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23E30192-E9F4-424A-A74D-713554913B08}"/>
              </a:ext>
            </a:extLst>
          </p:cNvPr>
          <p:cNvGrpSpPr/>
          <p:nvPr/>
        </p:nvGrpSpPr>
        <p:grpSpPr>
          <a:xfrm>
            <a:off x="1031358" y="3701204"/>
            <a:ext cx="1688551" cy="1165327"/>
            <a:chOff x="1031358" y="3701204"/>
            <a:chExt cx="1688551" cy="1165327"/>
          </a:xfrm>
        </p:grpSpPr>
        <p:sp>
          <p:nvSpPr>
            <p:cNvPr id="10" name="Rectangle 9">
              <a:extLst>
                <a:ext uri="{FF2B5EF4-FFF2-40B4-BE49-F238E27FC236}">
                  <a16:creationId xmlns:a16="http://schemas.microsoft.com/office/drawing/2014/main" id="{A1A53405-48D9-417D-93D7-AD3E749A123B}"/>
                </a:ext>
              </a:extLst>
            </p:cNvPr>
            <p:cNvSpPr/>
            <p:nvPr/>
          </p:nvSpPr>
          <p:spPr>
            <a:xfrm>
              <a:off x="1031358" y="4204423"/>
              <a:ext cx="1521809" cy="662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Richness</a:t>
              </a:r>
            </a:p>
          </p:txBody>
        </p:sp>
        <p:sp>
          <p:nvSpPr>
            <p:cNvPr id="27" name="Arrow: Right 26">
              <a:extLst>
                <a:ext uri="{FF2B5EF4-FFF2-40B4-BE49-F238E27FC236}">
                  <a16:creationId xmlns:a16="http://schemas.microsoft.com/office/drawing/2014/main" id="{C0418D51-5880-4D8E-8A55-EC53B9B01CD4}"/>
                </a:ext>
              </a:extLst>
            </p:cNvPr>
            <p:cNvSpPr/>
            <p:nvPr/>
          </p:nvSpPr>
          <p:spPr>
            <a:xfrm rot="8490345">
              <a:off x="2091351" y="3701204"/>
              <a:ext cx="628558" cy="2445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F90C7738-7802-492D-BC61-823C2E9991A9}"/>
              </a:ext>
            </a:extLst>
          </p:cNvPr>
          <p:cNvGrpSpPr/>
          <p:nvPr/>
        </p:nvGrpSpPr>
        <p:grpSpPr>
          <a:xfrm>
            <a:off x="3059102" y="3538442"/>
            <a:ext cx="1444219" cy="1315804"/>
            <a:chOff x="3059102" y="3538442"/>
            <a:chExt cx="1444219" cy="1315804"/>
          </a:xfrm>
        </p:grpSpPr>
        <p:sp>
          <p:nvSpPr>
            <p:cNvPr id="11" name="Rectangle 10">
              <a:extLst>
                <a:ext uri="{FF2B5EF4-FFF2-40B4-BE49-F238E27FC236}">
                  <a16:creationId xmlns:a16="http://schemas.microsoft.com/office/drawing/2014/main" id="{8D7B6ABA-ACA5-4308-A487-C2A188FD6489}"/>
                </a:ext>
              </a:extLst>
            </p:cNvPr>
            <p:cNvSpPr/>
            <p:nvPr/>
          </p:nvSpPr>
          <p:spPr>
            <a:xfrm>
              <a:off x="3059102" y="4204423"/>
              <a:ext cx="1444219" cy="649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Evenness</a:t>
              </a:r>
            </a:p>
          </p:txBody>
        </p:sp>
        <p:sp>
          <p:nvSpPr>
            <p:cNvPr id="28" name="Arrow: Right 27">
              <a:extLst>
                <a:ext uri="{FF2B5EF4-FFF2-40B4-BE49-F238E27FC236}">
                  <a16:creationId xmlns:a16="http://schemas.microsoft.com/office/drawing/2014/main" id="{1B2BCD15-5371-4617-A0F0-00B999DF2C48}"/>
                </a:ext>
              </a:extLst>
            </p:cNvPr>
            <p:cNvSpPr/>
            <p:nvPr/>
          </p:nvSpPr>
          <p:spPr>
            <a:xfrm rot="5400000">
              <a:off x="3425307" y="3730446"/>
              <a:ext cx="628558" cy="2445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C3DAA4D0-35B1-4B48-B4F5-5F2A6C5C787E}"/>
              </a:ext>
            </a:extLst>
          </p:cNvPr>
          <p:cNvGrpSpPr/>
          <p:nvPr/>
        </p:nvGrpSpPr>
        <p:grpSpPr>
          <a:xfrm>
            <a:off x="5108313" y="3581911"/>
            <a:ext cx="1587797" cy="1319198"/>
            <a:chOff x="5288361" y="3554409"/>
            <a:chExt cx="1587797" cy="1319198"/>
          </a:xfrm>
        </p:grpSpPr>
        <p:sp>
          <p:nvSpPr>
            <p:cNvPr id="24" name="Rectangle 23">
              <a:extLst>
                <a:ext uri="{FF2B5EF4-FFF2-40B4-BE49-F238E27FC236}">
                  <a16:creationId xmlns:a16="http://schemas.microsoft.com/office/drawing/2014/main" id="{C40BF4CF-AAC3-4BA4-B55F-CCCE30F958FC}"/>
                </a:ext>
              </a:extLst>
            </p:cNvPr>
            <p:cNvSpPr/>
            <p:nvPr/>
          </p:nvSpPr>
          <p:spPr>
            <a:xfrm>
              <a:off x="5288361" y="4223784"/>
              <a:ext cx="1587797" cy="6498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Similarity distance matrix</a:t>
              </a:r>
            </a:p>
          </p:txBody>
        </p:sp>
        <p:sp>
          <p:nvSpPr>
            <p:cNvPr id="29" name="Arrow: Right 28">
              <a:extLst>
                <a:ext uri="{FF2B5EF4-FFF2-40B4-BE49-F238E27FC236}">
                  <a16:creationId xmlns:a16="http://schemas.microsoft.com/office/drawing/2014/main" id="{97D4548D-05E9-44F4-B992-9A95B6A20319}"/>
                </a:ext>
              </a:extLst>
            </p:cNvPr>
            <p:cNvSpPr/>
            <p:nvPr/>
          </p:nvSpPr>
          <p:spPr>
            <a:xfrm rot="5400000">
              <a:off x="5777470" y="3746413"/>
              <a:ext cx="628558" cy="2445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A85929E8-3630-4D60-9505-EAB592CC36F0}"/>
              </a:ext>
            </a:extLst>
          </p:cNvPr>
          <p:cNvGrpSpPr/>
          <p:nvPr/>
        </p:nvGrpSpPr>
        <p:grpSpPr>
          <a:xfrm>
            <a:off x="7661198" y="3559663"/>
            <a:ext cx="1415509" cy="1313944"/>
            <a:chOff x="7661198" y="3559663"/>
            <a:chExt cx="1415509" cy="1313944"/>
          </a:xfrm>
        </p:grpSpPr>
        <p:sp>
          <p:nvSpPr>
            <p:cNvPr id="25" name="Rectangle 24">
              <a:extLst>
                <a:ext uri="{FF2B5EF4-FFF2-40B4-BE49-F238E27FC236}">
                  <a16:creationId xmlns:a16="http://schemas.microsoft.com/office/drawing/2014/main" id="{7A5E3C89-A2D7-431F-9A2B-9F5404CE574C}"/>
                </a:ext>
              </a:extLst>
            </p:cNvPr>
            <p:cNvSpPr/>
            <p:nvPr/>
          </p:nvSpPr>
          <p:spPr>
            <a:xfrm>
              <a:off x="7661198" y="4245048"/>
              <a:ext cx="1415509" cy="628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Taxonomic abundance </a:t>
              </a:r>
              <a:r>
                <a:rPr lang="en-US" sz="1200" dirty="0" err="1"/>
                <a:t>barplot</a:t>
              </a:r>
              <a:r>
                <a:rPr lang="en-US" sz="1200" dirty="0"/>
                <a:t>/heatmap</a:t>
              </a:r>
            </a:p>
          </p:txBody>
        </p:sp>
        <p:sp>
          <p:nvSpPr>
            <p:cNvPr id="30" name="Arrow: Right 29">
              <a:extLst>
                <a:ext uri="{FF2B5EF4-FFF2-40B4-BE49-F238E27FC236}">
                  <a16:creationId xmlns:a16="http://schemas.microsoft.com/office/drawing/2014/main" id="{F7C226D2-0109-4756-9CF8-3C7E836A8A9B}"/>
                </a:ext>
              </a:extLst>
            </p:cNvPr>
            <p:cNvSpPr/>
            <p:nvPr/>
          </p:nvSpPr>
          <p:spPr>
            <a:xfrm rot="5400000">
              <a:off x="8138137" y="3751667"/>
              <a:ext cx="628558" cy="2445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E3BFB300-16DB-4F95-8ADA-63C3111869AB}"/>
              </a:ext>
            </a:extLst>
          </p:cNvPr>
          <p:cNvGrpSpPr/>
          <p:nvPr/>
        </p:nvGrpSpPr>
        <p:grpSpPr>
          <a:xfrm>
            <a:off x="5117805" y="2353027"/>
            <a:ext cx="1587797" cy="1118749"/>
            <a:chOff x="5117805" y="2353027"/>
            <a:chExt cx="1587797" cy="1118749"/>
          </a:xfrm>
        </p:grpSpPr>
        <p:sp>
          <p:nvSpPr>
            <p:cNvPr id="23" name="Rectangle 22">
              <a:extLst>
                <a:ext uri="{FF2B5EF4-FFF2-40B4-BE49-F238E27FC236}">
                  <a16:creationId xmlns:a16="http://schemas.microsoft.com/office/drawing/2014/main" id="{BF9AD9EB-4A0E-4E8F-AAFF-8770F82B8E0A}"/>
                </a:ext>
              </a:extLst>
            </p:cNvPr>
            <p:cNvSpPr/>
            <p:nvPr/>
          </p:nvSpPr>
          <p:spPr>
            <a:xfrm>
              <a:off x="5117805" y="3005432"/>
              <a:ext cx="1587797" cy="46634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beta diversity</a:t>
              </a:r>
            </a:p>
          </p:txBody>
        </p:sp>
        <p:sp>
          <p:nvSpPr>
            <p:cNvPr id="31" name="Arrow: Right 30">
              <a:extLst>
                <a:ext uri="{FF2B5EF4-FFF2-40B4-BE49-F238E27FC236}">
                  <a16:creationId xmlns:a16="http://schemas.microsoft.com/office/drawing/2014/main" id="{DFD5D9A8-3684-4B1B-899D-870A316FBB47}"/>
                </a:ext>
              </a:extLst>
            </p:cNvPr>
            <p:cNvSpPr/>
            <p:nvPr/>
          </p:nvSpPr>
          <p:spPr>
            <a:xfrm rot="5400000">
              <a:off x="5597423" y="2545031"/>
              <a:ext cx="628558" cy="244549"/>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53A69CFD-5984-40D0-B4C7-60D04EE63351}"/>
              </a:ext>
            </a:extLst>
          </p:cNvPr>
          <p:cNvGrpSpPr/>
          <p:nvPr/>
        </p:nvGrpSpPr>
        <p:grpSpPr>
          <a:xfrm>
            <a:off x="6909985" y="2443984"/>
            <a:ext cx="2203894" cy="1055863"/>
            <a:chOff x="6909985" y="2443984"/>
            <a:chExt cx="2203894" cy="1055863"/>
          </a:xfrm>
        </p:grpSpPr>
        <p:sp>
          <p:nvSpPr>
            <p:cNvPr id="9" name="Rectangle 8">
              <a:extLst>
                <a:ext uri="{FF2B5EF4-FFF2-40B4-BE49-F238E27FC236}">
                  <a16:creationId xmlns:a16="http://schemas.microsoft.com/office/drawing/2014/main" id="{BE0C869B-573A-4588-A373-CA660554A590}"/>
                </a:ext>
              </a:extLst>
            </p:cNvPr>
            <p:cNvSpPr/>
            <p:nvPr/>
          </p:nvSpPr>
          <p:spPr>
            <a:xfrm>
              <a:off x="7569485" y="3030279"/>
              <a:ext cx="1544394" cy="469568"/>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composition</a:t>
              </a:r>
            </a:p>
          </p:txBody>
        </p:sp>
        <p:sp>
          <p:nvSpPr>
            <p:cNvPr id="32" name="Arrow: Right 31">
              <a:extLst>
                <a:ext uri="{FF2B5EF4-FFF2-40B4-BE49-F238E27FC236}">
                  <a16:creationId xmlns:a16="http://schemas.microsoft.com/office/drawing/2014/main" id="{7A07756F-3F16-4A7D-A6CD-541A8283CC60}"/>
                </a:ext>
              </a:extLst>
            </p:cNvPr>
            <p:cNvSpPr/>
            <p:nvPr/>
          </p:nvSpPr>
          <p:spPr>
            <a:xfrm rot="2396014">
              <a:off x="6909985" y="2443984"/>
              <a:ext cx="628558" cy="244549"/>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C6BEA161-49C6-41DB-8CC3-5A54235B04D2}"/>
              </a:ext>
            </a:extLst>
          </p:cNvPr>
          <p:cNvGrpSpPr/>
          <p:nvPr/>
        </p:nvGrpSpPr>
        <p:grpSpPr>
          <a:xfrm>
            <a:off x="9234057" y="3532160"/>
            <a:ext cx="1451711" cy="1334371"/>
            <a:chOff x="9234057" y="3532160"/>
            <a:chExt cx="1451711" cy="1334371"/>
          </a:xfrm>
        </p:grpSpPr>
        <p:sp>
          <p:nvSpPr>
            <p:cNvPr id="33" name="Arrow: Right 32">
              <a:extLst>
                <a:ext uri="{FF2B5EF4-FFF2-40B4-BE49-F238E27FC236}">
                  <a16:creationId xmlns:a16="http://schemas.microsoft.com/office/drawing/2014/main" id="{58C5B797-E5D0-4F95-8C93-7BA97930DFFA}"/>
                </a:ext>
              </a:extLst>
            </p:cNvPr>
            <p:cNvSpPr/>
            <p:nvPr/>
          </p:nvSpPr>
          <p:spPr>
            <a:xfrm rot="3314634">
              <a:off x="9042053" y="3724164"/>
              <a:ext cx="628558" cy="2445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A159DA5-70A7-4733-B76A-E970449EE6B5}"/>
                </a:ext>
              </a:extLst>
            </p:cNvPr>
            <p:cNvSpPr/>
            <p:nvPr/>
          </p:nvSpPr>
          <p:spPr>
            <a:xfrm>
              <a:off x="9270259" y="4237972"/>
              <a:ext cx="1415509" cy="628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differential abundance</a:t>
              </a:r>
            </a:p>
          </p:txBody>
        </p:sp>
      </p:grpSp>
      <p:grpSp>
        <p:nvGrpSpPr>
          <p:cNvPr id="47" name="Group 46">
            <a:extLst>
              <a:ext uri="{FF2B5EF4-FFF2-40B4-BE49-F238E27FC236}">
                <a16:creationId xmlns:a16="http://schemas.microsoft.com/office/drawing/2014/main" id="{C50715A0-9E20-41E1-9543-5313E7BA3CE5}"/>
              </a:ext>
            </a:extLst>
          </p:cNvPr>
          <p:cNvGrpSpPr/>
          <p:nvPr/>
        </p:nvGrpSpPr>
        <p:grpSpPr>
          <a:xfrm>
            <a:off x="9384648" y="3005432"/>
            <a:ext cx="2314836" cy="628559"/>
            <a:chOff x="9384648" y="3005432"/>
            <a:chExt cx="2314836" cy="628559"/>
          </a:xfrm>
        </p:grpSpPr>
        <p:sp>
          <p:nvSpPr>
            <p:cNvPr id="35" name="Arrow: Right 34">
              <a:extLst>
                <a:ext uri="{FF2B5EF4-FFF2-40B4-BE49-F238E27FC236}">
                  <a16:creationId xmlns:a16="http://schemas.microsoft.com/office/drawing/2014/main" id="{28561856-4338-4FA8-B052-61E31F7F212A}"/>
                </a:ext>
              </a:extLst>
            </p:cNvPr>
            <p:cNvSpPr/>
            <p:nvPr/>
          </p:nvSpPr>
          <p:spPr>
            <a:xfrm>
              <a:off x="9384648" y="3203280"/>
              <a:ext cx="628558" cy="2445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C1F5118E-B249-48B5-98B5-C78143B52621}"/>
                </a:ext>
              </a:extLst>
            </p:cNvPr>
            <p:cNvSpPr/>
            <p:nvPr/>
          </p:nvSpPr>
          <p:spPr>
            <a:xfrm>
              <a:off x="10283975" y="3005432"/>
              <a:ext cx="1415509" cy="6285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keystone/network</a:t>
              </a:r>
            </a:p>
          </p:txBody>
        </p:sp>
      </p:grpSp>
      <p:grpSp>
        <p:nvGrpSpPr>
          <p:cNvPr id="48" name="Group 47">
            <a:extLst>
              <a:ext uri="{FF2B5EF4-FFF2-40B4-BE49-F238E27FC236}">
                <a16:creationId xmlns:a16="http://schemas.microsoft.com/office/drawing/2014/main" id="{BF6C7EDE-207B-4482-BBC2-9E4CE66C1344}"/>
              </a:ext>
            </a:extLst>
          </p:cNvPr>
          <p:cNvGrpSpPr/>
          <p:nvPr/>
        </p:nvGrpSpPr>
        <p:grpSpPr>
          <a:xfrm>
            <a:off x="8799599" y="1839433"/>
            <a:ext cx="2528801" cy="780595"/>
            <a:chOff x="8799599" y="1839433"/>
            <a:chExt cx="2664243" cy="891955"/>
          </a:xfrm>
        </p:grpSpPr>
        <p:sp>
          <p:nvSpPr>
            <p:cNvPr id="37" name="Flowchart: Alternate Process 36">
              <a:extLst>
                <a:ext uri="{FF2B5EF4-FFF2-40B4-BE49-F238E27FC236}">
                  <a16:creationId xmlns:a16="http://schemas.microsoft.com/office/drawing/2014/main" id="{ED348B2C-A702-46CD-8888-5DCE1FEAC16E}"/>
                </a:ext>
              </a:extLst>
            </p:cNvPr>
            <p:cNvSpPr/>
            <p:nvPr/>
          </p:nvSpPr>
          <p:spPr>
            <a:xfrm>
              <a:off x="9537405" y="1839433"/>
              <a:ext cx="1926437" cy="78059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Functional inference</a:t>
              </a:r>
              <a:endParaRPr lang="en-US" dirty="0"/>
            </a:p>
          </p:txBody>
        </p:sp>
        <p:sp>
          <p:nvSpPr>
            <p:cNvPr id="38" name="Arrow: Right 37">
              <a:extLst>
                <a:ext uri="{FF2B5EF4-FFF2-40B4-BE49-F238E27FC236}">
                  <a16:creationId xmlns:a16="http://schemas.microsoft.com/office/drawing/2014/main" id="{9AEE2AAF-1A17-4312-95C2-A6E120AF34CC}"/>
                </a:ext>
              </a:extLst>
            </p:cNvPr>
            <p:cNvSpPr/>
            <p:nvPr/>
          </p:nvSpPr>
          <p:spPr>
            <a:xfrm rot="19518560">
              <a:off x="8799599" y="2486839"/>
              <a:ext cx="628558" cy="244549"/>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50E4879C-01E6-4565-B46F-FD9378958A1C}"/>
              </a:ext>
            </a:extLst>
          </p:cNvPr>
          <p:cNvGrpSpPr/>
          <p:nvPr/>
        </p:nvGrpSpPr>
        <p:grpSpPr>
          <a:xfrm>
            <a:off x="1162493" y="5073501"/>
            <a:ext cx="1084521" cy="1435248"/>
            <a:chOff x="875412" y="5073501"/>
            <a:chExt cx="1084521" cy="1435248"/>
          </a:xfrm>
        </p:grpSpPr>
        <p:grpSp>
          <p:nvGrpSpPr>
            <p:cNvPr id="63" name="Group 62">
              <a:extLst>
                <a:ext uri="{FF2B5EF4-FFF2-40B4-BE49-F238E27FC236}">
                  <a16:creationId xmlns:a16="http://schemas.microsoft.com/office/drawing/2014/main" id="{DDC7FFA7-3FE1-44B6-964A-4385F57833E6}"/>
                </a:ext>
              </a:extLst>
            </p:cNvPr>
            <p:cNvGrpSpPr/>
            <p:nvPr/>
          </p:nvGrpSpPr>
          <p:grpSpPr>
            <a:xfrm>
              <a:off x="939209" y="5073501"/>
              <a:ext cx="959375" cy="1001233"/>
              <a:chOff x="939209" y="5073501"/>
              <a:chExt cx="959375" cy="1001233"/>
            </a:xfrm>
          </p:grpSpPr>
          <p:sp>
            <p:nvSpPr>
              <p:cNvPr id="49" name="Rectangle 48">
                <a:extLst>
                  <a:ext uri="{FF2B5EF4-FFF2-40B4-BE49-F238E27FC236}">
                    <a16:creationId xmlns:a16="http://schemas.microsoft.com/office/drawing/2014/main" id="{1C0F6CB8-6E50-4B9C-AAE2-B1E469962E95}"/>
                  </a:ext>
                </a:extLst>
              </p:cNvPr>
              <p:cNvSpPr/>
              <p:nvPr/>
            </p:nvSpPr>
            <p:spPr>
              <a:xfrm>
                <a:off x="1169581" y="5209953"/>
                <a:ext cx="170121" cy="13822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EC69AD9-012D-4AAF-BA8C-A0B424DBEACB}"/>
                  </a:ext>
                </a:extLst>
              </p:cNvPr>
              <p:cNvSpPr/>
              <p:nvPr/>
            </p:nvSpPr>
            <p:spPr>
              <a:xfrm>
                <a:off x="1279450" y="5371212"/>
                <a:ext cx="170121" cy="13822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3284541-C042-401F-B215-C18F2D02053F}"/>
                  </a:ext>
                </a:extLst>
              </p:cNvPr>
              <p:cNvSpPr/>
              <p:nvPr/>
            </p:nvSpPr>
            <p:spPr>
              <a:xfrm>
                <a:off x="1474381" y="5514753"/>
                <a:ext cx="170121" cy="138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C4746040-4F00-4D59-B391-696DCE810E5E}"/>
                  </a:ext>
                </a:extLst>
              </p:cNvPr>
              <p:cNvSpPr/>
              <p:nvPr/>
            </p:nvSpPr>
            <p:spPr>
              <a:xfrm>
                <a:off x="1559441" y="5312733"/>
                <a:ext cx="170121" cy="138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lowchart: Connector 52">
                <a:extLst>
                  <a:ext uri="{FF2B5EF4-FFF2-40B4-BE49-F238E27FC236}">
                    <a16:creationId xmlns:a16="http://schemas.microsoft.com/office/drawing/2014/main" id="{33D733B7-18F0-4D80-AB05-C5E59F8457CD}"/>
                  </a:ext>
                </a:extLst>
              </p:cNvPr>
              <p:cNvSpPr/>
              <p:nvPr/>
            </p:nvSpPr>
            <p:spPr>
              <a:xfrm>
                <a:off x="995915" y="5073501"/>
                <a:ext cx="808075" cy="75491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CDE7FE1F-6935-4956-95C3-41BC2B989394}"/>
                  </a:ext>
                </a:extLst>
              </p:cNvPr>
              <p:cNvSpPr/>
              <p:nvPr/>
            </p:nvSpPr>
            <p:spPr>
              <a:xfrm>
                <a:off x="1449571" y="5152359"/>
                <a:ext cx="170121" cy="13822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8624AAF6-F6D5-43FA-9121-ADBE7CB5D703}"/>
                  </a:ext>
                </a:extLst>
              </p:cNvPr>
              <p:cNvSpPr/>
              <p:nvPr/>
            </p:nvSpPr>
            <p:spPr>
              <a:xfrm>
                <a:off x="1112873" y="5519183"/>
                <a:ext cx="170121" cy="138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1BA739D0-8860-44DF-8043-D757F15F9C87}"/>
                  </a:ext>
                </a:extLst>
              </p:cNvPr>
              <p:cNvSpPr/>
              <p:nvPr/>
            </p:nvSpPr>
            <p:spPr>
              <a:xfrm>
                <a:off x="1332613" y="5645888"/>
                <a:ext cx="170121" cy="138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718FB63-DCC2-4304-A37D-448AFDC6504E}"/>
                  </a:ext>
                </a:extLst>
              </p:cNvPr>
              <p:cNvSpPr/>
              <p:nvPr/>
            </p:nvSpPr>
            <p:spPr>
              <a:xfrm>
                <a:off x="1215655" y="5934373"/>
                <a:ext cx="170121" cy="13822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7E8E9E4B-AE0B-478E-A316-9676733CF954}"/>
                  </a:ext>
                </a:extLst>
              </p:cNvPr>
              <p:cNvSpPr/>
              <p:nvPr/>
            </p:nvSpPr>
            <p:spPr>
              <a:xfrm>
                <a:off x="939209" y="5936510"/>
                <a:ext cx="170121" cy="138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EA068BC-31DB-4F5D-BC4B-DA6169465CB5}"/>
                  </a:ext>
                </a:extLst>
              </p:cNvPr>
              <p:cNvSpPr/>
              <p:nvPr/>
            </p:nvSpPr>
            <p:spPr>
              <a:xfrm>
                <a:off x="1474380" y="5930307"/>
                <a:ext cx="170121" cy="13822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B5F13AA-72FC-4DBC-A6BC-816E6111446F}"/>
                  </a:ext>
                </a:extLst>
              </p:cNvPr>
              <p:cNvSpPr/>
              <p:nvPr/>
            </p:nvSpPr>
            <p:spPr>
              <a:xfrm>
                <a:off x="1728463" y="5934373"/>
                <a:ext cx="170121" cy="138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Box 61">
              <a:extLst>
                <a:ext uri="{FF2B5EF4-FFF2-40B4-BE49-F238E27FC236}">
                  <a16:creationId xmlns:a16="http://schemas.microsoft.com/office/drawing/2014/main" id="{8B76A8AD-2CF7-45EF-B7C7-D0C3C793A3DA}"/>
                </a:ext>
              </a:extLst>
            </p:cNvPr>
            <p:cNvSpPr txBox="1"/>
            <p:nvPr/>
          </p:nvSpPr>
          <p:spPr>
            <a:xfrm>
              <a:off x="875412" y="6139417"/>
              <a:ext cx="1084521" cy="369332"/>
            </a:xfrm>
            <a:prstGeom prst="rect">
              <a:avLst/>
            </a:prstGeom>
            <a:noFill/>
          </p:spPr>
          <p:txBody>
            <a:bodyPr wrap="square" rtlCol="0">
              <a:spAutoFit/>
            </a:bodyPr>
            <a:lstStyle/>
            <a:p>
              <a:r>
                <a:rPr lang="en-US" dirty="0"/>
                <a:t>4 species</a:t>
              </a:r>
            </a:p>
          </p:txBody>
        </p:sp>
      </p:grpSp>
      <p:grpSp>
        <p:nvGrpSpPr>
          <p:cNvPr id="85" name="Group 84">
            <a:extLst>
              <a:ext uri="{FF2B5EF4-FFF2-40B4-BE49-F238E27FC236}">
                <a16:creationId xmlns:a16="http://schemas.microsoft.com/office/drawing/2014/main" id="{8095ACD3-CABE-49B9-8BF5-4810F759078A}"/>
              </a:ext>
            </a:extLst>
          </p:cNvPr>
          <p:cNvGrpSpPr/>
          <p:nvPr/>
        </p:nvGrpSpPr>
        <p:grpSpPr>
          <a:xfrm>
            <a:off x="3153437" y="5110789"/>
            <a:ext cx="1096925" cy="1327074"/>
            <a:chOff x="3153437" y="5110789"/>
            <a:chExt cx="1096925" cy="1327074"/>
          </a:xfrm>
        </p:grpSpPr>
        <p:grpSp>
          <p:nvGrpSpPr>
            <p:cNvPr id="66" name="Group 65">
              <a:extLst>
                <a:ext uri="{FF2B5EF4-FFF2-40B4-BE49-F238E27FC236}">
                  <a16:creationId xmlns:a16="http://schemas.microsoft.com/office/drawing/2014/main" id="{8CDB0006-8BF4-47EB-BFB9-78AE5747EC86}"/>
                </a:ext>
              </a:extLst>
            </p:cNvPr>
            <p:cNvGrpSpPr/>
            <p:nvPr/>
          </p:nvGrpSpPr>
          <p:grpSpPr>
            <a:xfrm>
              <a:off x="3241157" y="5110789"/>
              <a:ext cx="959375" cy="1001233"/>
              <a:chOff x="939209" y="5073501"/>
              <a:chExt cx="959375" cy="1001233"/>
            </a:xfrm>
          </p:grpSpPr>
          <p:sp>
            <p:nvSpPr>
              <p:cNvPr id="68" name="Rectangle 67">
                <a:extLst>
                  <a:ext uri="{FF2B5EF4-FFF2-40B4-BE49-F238E27FC236}">
                    <a16:creationId xmlns:a16="http://schemas.microsoft.com/office/drawing/2014/main" id="{B86B3BD8-6E4C-406B-8DC9-C5528E0B746E}"/>
                  </a:ext>
                </a:extLst>
              </p:cNvPr>
              <p:cNvSpPr/>
              <p:nvPr/>
            </p:nvSpPr>
            <p:spPr>
              <a:xfrm>
                <a:off x="1169581" y="5209953"/>
                <a:ext cx="170121" cy="13822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FFAD7E1C-8883-46D8-A88F-177004DB8B39}"/>
                  </a:ext>
                </a:extLst>
              </p:cNvPr>
              <p:cNvSpPr/>
              <p:nvPr/>
            </p:nvSpPr>
            <p:spPr>
              <a:xfrm>
                <a:off x="1279450" y="5371212"/>
                <a:ext cx="170121" cy="13822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A72B4D1-0B80-48D1-B96E-C5A815489CAF}"/>
                  </a:ext>
                </a:extLst>
              </p:cNvPr>
              <p:cNvSpPr/>
              <p:nvPr/>
            </p:nvSpPr>
            <p:spPr>
              <a:xfrm>
                <a:off x="1474381" y="5514753"/>
                <a:ext cx="170121" cy="138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B2715EA6-9C3C-4DC3-89AB-96E2C1643448}"/>
                  </a:ext>
                </a:extLst>
              </p:cNvPr>
              <p:cNvSpPr/>
              <p:nvPr/>
            </p:nvSpPr>
            <p:spPr>
              <a:xfrm>
                <a:off x="1559441" y="5312733"/>
                <a:ext cx="170121" cy="138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a:extLst>
                  <a:ext uri="{FF2B5EF4-FFF2-40B4-BE49-F238E27FC236}">
                    <a16:creationId xmlns:a16="http://schemas.microsoft.com/office/drawing/2014/main" id="{AC042688-0EB8-4981-B642-A89DA9A5F274}"/>
                  </a:ext>
                </a:extLst>
              </p:cNvPr>
              <p:cNvSpPr/>
              <p:nvPr/>
            </p:nvSpPr>
            <p:spPr>
              <a:xfrm>
                <a:off x="995915" y="5073501"/>
                <a:ext cx="808075" cy="754912"/>
              </a:xfrm>
              <a:prstGeom prst="flowChartConnector">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A490473-9A2F-4972-93F8-C998CC14D123}"/>
                  </a:ext>
                </a:extLst>
              </p:cNvPr>
              <p:cNvSpPr/>
              <p:nvPr/>
            </p:nvSpPr>
            <p:spPr>
              <a:xfrm>
                <a:off x="1449571" y="5152359"/>
                <a:ext cx="170121" cy="13822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B15AF4DE-D8BA-46B1-A264-DBDF76C238AC}"/>
                  </a:ext>
                </a:extLst>
              </p:cNvPr>
              <p:cNvSpPr/>
              <p:nvPr/>
            </p:nvSpPr>
            <p:spPr>
              <a:xfrm>
                <a:off x="1112873" y="5519183"/>
                <a:ext cx="170121" cy="138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39C8D65C-F04B-40F7-A353-C557CD664E2C}"/>
                  </a:ext>
                </a:extLst>
              </p:cNvPr>
              <p:cNvSpPr/>
              <p:nvPr/>
            </p:nvSpPr>
            <p:spPr>
              <a:xfrm>
                <a:off x="1332613" y="5645888"/>
                <a:ext cx="170121" cy="138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84E0BF84-04AD-4212-8042-504F6AA970A1}"/>
                  </a:ext>
                </a:extLst>
              </p:cNvPr>
              <p:cNvSpPr/>
              <p:nvPr/>
            </p:nvSpPr>
            <p:spPr>
              <a:xfrm>
                <a:off x="1215655" y="5934373"/>
                <a:ext cx="170121" cy="138224"/>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8622706-299B-49E3-AE2D-ECF3E0461952}"/>
                  </a:ext>
                </a:extLst>
              </p:cNvPr>
              <p:cNvSpPr/>
              <p:nvPr/>
            </p:nvSpPr>
            <p:spPr>
              <a:xfrm>
                <a:off x="939209" y="5936510"/>
                <a:ext cx="170121" cy="1382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27EABA42-FEBC-43CA-A24E-4F54C2A7B91B}"/>
                  </a:ext>
                </a:extLst>
              </p:cNvPr>
              <p:cNvSpPr/>
              <p:nvPr/>
            </p:nvSpPr>
            <p:spPr>
              <a:xfrm>
                <a:off x="1474380" y="5930307"/>
                <a:ext cx="170121" cy="138224"/>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78DDEEA3-62CD-4277-98AD-703AC434EF16}"/>
                  </a:ext>
                </a:extLst>
              </p:cNvPr>
              <p:cNvSpPr/>
              <p:nvPr/>
            </p:nvSpPr>
            <p:spPr>
              <a:xfrm>
                <a:off x="1728463" y="5934373"/>
                <a:ext cx="170121" cy="13822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CF93D876-FA5B-44AC-83AB-915AA7CB2AF5}"/>
                </a:ext>
              </a:extLst>
            </p:cNvPr>
            <p:cNvGrpSpPr/>
            <p:nvPr/>
          </p:nvGrpSpPr>
          <p:grpSpPr>
            <a:xfrm>
              <a:off x="3153437" y="6068531"/>
              <a:ext cx="1096925" cy="369332"/>
              <a:chOff x="3157867" y="6217982"/>
              <a:chExt cx="1096925" cy="369332"/>
            </a:xfrm>
          </p:grpSpPr>
          <p:sp>
            <p:nvSpPr>
              <p:cNvPr id="80" name="TextBox 79">
                <a:extLst>
                  <a:ext uri="{FF2B5EF4-FFF2-40B4-BE49-F238E27FC236}">
                    <a16:creationId xmlns:a16="http://schemas.microsoft.com/office/drawing/2014/main" id="{F1C60615-E67D-4E82-B743-707C8FC9C0EC}"/>
                  </a:ext>
                </a:extLst>
              </p:cNvPr>
              <p:cNvSpPr txBox="1"/>
              <p:nvPr/>
            </p:nvSpPr>
            <p:spPr>
              <a:xfrm>
                <a:off x="3157867" y="6217982"/>
                <a:ext cx="233916" cy="369332"/>
              </a:xfrm>
              <a:prstGeom prst="rect">
                <a:avLst/>
              </a:prstGeom>
              <a:noFill/>
            </p:spPr>
            <p:txBody>
              <a:bodyPr wrap="square" rtlCol="0">
                <a:spAutoFit/>
              </a:bodyPr>
              <a:lstStyle/>
              <a:p>
                <a:r>
                  <a:rPr lang="en-US" dirty="0"/>
                  <a:t>3</a:t>
                </a:r>
              </a:p>
            </p:txBody>
          </p:sp>
          <p:sp>
            <p:nvSpPr>
              <p:cNvPr id="81" name="TextBox 80">
                <a:extLst>
                  <a:ext uri="{FF2B5EF4-FFF2-40B4-BE49-F238E27FC236}">
                    <a16:creationId xmlns:a16="http://schemas.microsoft.com/office/drawing/2014/main" id="{96BF0CB1-B7C2-48F7-96AF-D929542AEA75}"/>
                  </a:ext>
                </a:extLst>
              </p:cNvPr>
              <p:cNvSpPr txBox="1"/>
              <p:nvPr/>
            </p:nvSpPr>
            <p:spPr>
              <a:xfrm>
                <a:off x="3467984" y="6217982"/>
                <a:ext cx="233916" cy="369332"/>
              </a:xfrm>
              <a:prstGeom prst="rect">
                <a:avLst/>
              </a:prstGeom>
              <a:noFill/>
            </p:spPr>
            <p:txBody>
              <a:bodyPr wrap="square" rtlCol="0">
                <a:spAutoFit/>
              </a:bodyPr>
              <a:lstStyle/>
              <a:p>
                <a:r>
                  <a:rPr lang="en-US" dirty="0"/>
                  <a:t>2</a:t>
                </a:r>
              </a:p>
            </p:txBody>
          </p:sp>
          <p:sp>
            <p:nvSpPr>
              <p:cNvPr id="82" name="TextBox 81">
                <a:extLst>
                  <a:ext uri="{FF2B5EF4-FFF2-40B4-BE49-F238E27FC236}">
                    <a16:creationId xmlns:a16="http://schemas.microsoft.com/office/drawing/2014/main" id="{32A5DAC8-D430-47D2-8C77-235812ADAC5B}"/>
                  </a:ext>
                </a:extLst>
              </p:cNvPr>
              <p:cNvSpPr txBox="1"/>
              <p:nvPr/>
            </p:nvSpPr>
            <p:spPr>
              <a:xfrm>
                <a:off x="3744430" y="6217982"/>
                <a:ext cx="233916" cy="369332"/>
              </a:xfrm>
              <a:prstGeom prst="rect">
                <a:avLst/>
              </a:prstGeom>
              <a:noFill/>
            </p:spPr>
            <p:txBody>
              <a:bodyPr wrap="square" rtlCol="0">
                <a:spAutoFit/>
              </a:bodyPr>
              <a:lstStyle/>
              <a:p>
                <a:r>
                  <a:rPr lang="en-US" dirty="0"/>
                  <a:t>1</a:t>
                </a:r>
              </a:p>
            </p:txBody>
          </p:sp>
          <p:sp>
            <p:nvSpPr>
              <p:cNvPr id="83" name="TextBox 82">
                <a:extLst>
                  <a:ext uri="{FF2B5EF4-FFF2-40B4-BE49-F238E27FC236}">
                    <a16:creationId xmlns:a16="http://schemas.microsoft.com/office/drawing/2014/main" id="{33811666-481C-4C23-914B-A0DF8E8F7EDA}"/>
                  </a:ext>
                </a:extLst>
              </p:cNvPr>
              <p:cNvSpPr txBox="1"/>
              <p:nvPr/>
            </p:nvSpPr>
            <p:spPr>
              <a:xfrm>
                <a:off x="4020876" y="6217982"/>
                <a:ext cx="233916" cy="369332"/>
              </a:xfrm>
              <a:prstGeom prst="rect">
                <a:avLst/>
              </a:prstGeom>
              <a:noFill/>
            </p:spPr>
            <p:txBody>
              <a:bodyPr wrap="square" rtlCol="0">
                <a:spAutoFit/>
              </a:bodyPr>
              <a:lstStyle/>
              <a:p>
                <a:r>
                  <a:rPr lang="en-US" dirty="0"/>
                  <a:t>1</a:t>
                </a:r>
              </a:p>
            </p:txBody>
          </p:sp>
        </p:grpSp>
      </p:grpSp>
      <p:pic>
        <p:nvPicPr>
          <p:cNvPr id="8194" name="Picture 2" descr="pcoa w circles – AquaBiomics">
            <a:extLst>
              <a:ext uri="{FF2B5EF4-FFF2-40B4-BE49-F238E27FC236}">
                <a16:creationId xmlns:a16="http://schemas.microsoft.com/office/drawing/2014/main" id="{BF554474-4945-4F57-9C6B-B0BE145B64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7207" y="5128583"/>
            <a:ext cx="1412567" cy="13470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72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9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phic 41">
            <a:extLst>
              <a:ext uri="{FF2B5EF4-FFF2-40B4-BE49-F238E27FC236}">
                <a16:creationId xmlns:a16="http://schemas.microsoft.com/office/drawing/2014/main" id="{9FA62EB3-14FA-48F9-9E0F-ADF0BDD5D691}"/>
              </a:ext>
            </a:extLst>
          </p:cNvPr>
          <p:cNvPicPr/>
          <p:nvPr/>
        </p:nvPicPr>
        <p:blipFill>
          <a:blip r:embed="rId3">
            <a:extLst>
              <a:ext uri="{96DAC541-7B7A-43D3-8B79-37D633B846F1}">
                <asvg:svgBlip xmlns:asvg="http://schemas.microsoft.com/office/drawing/2016/SVG/main" r:embed="rId4"/>
              </a:ext>
            </a:extLst>
          </a:blip>
          <a:stretch>
            <a:fillRect/>
          </a:stretch>
        </p:blipFill>
        <p:spPr>
          <a:xfrm>
            <a:off x="1200080" y="1028733"/>
            <a:ext cx="2650958" cy="2377440"/>
          </a:xfrm>
          <a:prstGeom prst="rect">
            <a:avLst/>
          </a:prstGeom>
        </p:spPr>
      </p:pic>
      <p:sp>
        <p:nvSpPr>
          <p:cNvPr id="4" name="Title 1">
            <a:extLst>
              <a:ext uri="{FF2B5EF4-FFF2-40B4-BE49-F238E27FC236}">
                <a16:creationId xmlns:a16="http://schemas.microsoft.com/office/drawing/2014/main" id="{BAAD1BF8-F96D-424D-8769-DCFA0CED6F2B}"/>
              </a:ext>
            </a:extLst>
          </p:cNvPr>
          <p:cNvSpPr txBox="1">
            <a:spLocks/>
          </p:cNvSpPr>
          <p:nvPr/>
        </p:nvSpPr>
        <p:spPr>
          <a:xfrm>
            <a:off x="154003" y="-14494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DNA metabarcoding example</a:t>
            </a:r>
          </a:p>
        </p:txBody>
      </p:sp>
      <p:pic>
        <p:nvPicPr>
          <p:cNvPr id="5" name="Picture 4">
            <a:extLst>
              <a:ext uri="{FF2B5EF4-FFF2-40B4-BE49-F238E27FC236}">
                <a16:creationId xmlns:a16="http://schemas.microsoft.com/office/drawing/2014/main" id="{779F6AAC-2B01-46EB-BDF1-F7416D802756}"/>
              </a:ext>
            </a:extLst>
          </p:cNvPr>
          <p:cNvPicPr>
            <a:picLocks noChangeAspect="1"/>
          </p:cNvPicPr>
          <p:nvPr/>
        </p:nvPicPr>
        <p:blipFill>
          <a:blip r:embed="rId5"/>
          <a:stretch>
            <a:fillRect/>
          </a:stretch>
        </p:blipFill>
        <p:spPr>
          <a:xfrm>
            <a:off x="4388800" y="1980507"/>
            <a:ext cx="2328688" cy="2242686"/>
          </a:xfrm>
          <a:prstGeom prst="flowChartConnector">
            <a:avLst/>
          </a:prstGeom>
        </p:spPr>
      </p:pic>
      <p:pic>
        <p:nvPicPr>
          <p:cNvPr id="14" name="Picture 13" descr="Chart&#10;&#10;Description automatically generated">
            <a:extLst>
              <a:ext uri="{FF2B5EF4-FFF2-40B4-BE49-F238E27FC236}">
                <a16:creationId xmlns:a16="http://schemas.microsoft.com/office/drawing/2014/main" id="{FF1CD7BF-439E-4007-9D84-30379290A829}"/>
              </a:ext>
            </a:extLst>
          </p:cNvPr>
          <p:cNvPicPr/>
          <p:nvPr/>
        </p:nvPicPr>
        <p:blipFill>
          <a:blip r:embed="rId6"/>
          <a:stretch>
            <a:fillRect/>
          </a:stretch>
        </p:blipFill>
        <p:spPr>
          <a:xfrm>
            <a:off x="6731906" y="649689"/>
            <a:ext cx="4084488" cy="2687947"/>
          </a:xfrm>
          <a:prstGeom prst="rect">
            <a:avLst/>
          </a:prstGeom>
        </p:spPr>
      </p:pic>
      <p:pic>
        <p:nvPicPr>
          <p:cNvPr id="15" name="Picture 14">
            <a:extLst>
              <a:ext uri="{FF2B5EF4-FFF2-40B4-BE49-F238E27FC236}">
                <a16:creationId xmlns:a16="http://schemas.microsoft.com/office/drawing/2014/main" id="{62702A9B-D143-4C37-8225-7B1534BE3B04}"/>
              </a:ext>
            </a:extLst>
          </p:cNvPr>
          <p:cNvPicPr>
            <a:picLocks noChangeAspect="1"/>
          </p:cNvPicPr>
          <p:nvPr/>
        </p:nvPicPr>
        <p:blipFill>
          <a:blip r:embed="rId7"/>
          <a:stretch>
            <a:fillRect/>
          </a:stretch>
        </p:blipFill>
        <p:spPr>
          <a:xfrm>
            <a:off x="3888078" y="4726397"/>
            <a:ext cx="3567271" cy="2004990"/>
          </a:xfrm>
          <a:prstGeom prst="rect">
            <a:avLst/>
          </a:prstGeom>
        </p:spPr>
      </p:pic>
      <p:pic>
        <p:nvPicPr>
          <p:cNvPr id="16" name="Picture 15">
            <a:extLst>
              <a:ext uri="{FF2B5EF4-FFF2-40B4-BE49-F238E27FC236}">
                <a16:creationId xmlns:a16="http://schemas.microsoft.com/office/drawing/2014/main" id="{9CF54CE6-3C8A-4790-A4C2-EB294DA12D94}"/>
              </a:ext>
            </a:extLst>
          </p:cNvPr>
          <p:cNvPicPr>
            <a:picLocks noChangeAspect="1"/>
          </p:cNvPicPr>
          <p:nvPr/>
        </p:nvPicPr>
        <p:blipFill>
          <a:blip r:embed="rId8"/>
          <a:stretch>
            <a:fillRect/>
          </a:stretch>
        </p:blipFill>
        <p:spPr>
          <a:xfrm>
            <a:off x="7873119" y="4080600"/>
            <a:ext cx="4064194" cy="2284286"/>
          </a:xfrm>
          <a:prstGeom prst="rect">
            <a:avLst/>
          </a:prstGeom>
        </p:spPr>
      </p:pic>
      <p:sp>
        <p:nvSpPr>
          <p:cNvPr id="17" name="Arrow: Right 16">
            <a:extLst>
              <a:ext uri="{FF2B5EF4-FFF2-40B4-BE49-F238E27FC236}">
                <a16:creationId xmlns:a16="http://schemas.microsoft.com/office/drawing/2014/main" id="{03B625F6-7621-4D06-ABB4-27843B7C1B15}"/>
              </a:ext>
            </a:extLst>
          </p:cNvPr>
          <p:cNvSpPr/>
          <p:nvPr/>
        </p:nvSpPr>
        <p:spPr>
          <a:xfrm rot="11971921">
            <a:off x="3840002" y="2082396"/>
            <a:ext cx="527937" cy="5085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3B89581A-15A8-44A4-8FFD-62AE8E182FBE}"/>
              </a:ext>
            </a:extLst>
          </p:cNvPr>
          <p:cNvSpPr/>
          <p:nvPr/>
        </p:nvSpPr>
        <p:spPr>
          <a:xfrm rot="20802677">
            <a:off x="6767392" y="2266344"/>
            <a:ext cx="638053" cy="5085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6778692-21FE-449D-BCAD-A4DB2194B630}"/>
              </a:ext>
            </a:extLst>
          </p:cNvPr>
          <p:cNvSpPr/>
          <p:nvPr/>
        </p:nvSpPr>
        <p:spPr>
          <a:xfrm rot="8354205">
            <a:off x="3784943" y="3639328"/>
            <a:ext cx="638053" cy="5085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693BAA32-4B6C-4F10-B7A7-CC4F6CC0DF30}"/>
              </a:ext>
            </a:extLst>
          </p:cNvPr>
          <p:cNvSpPr/>
          <p:nvPr/>
        </p:nvSpPr>
        <p:spPr>
          <a:xfrm rot="2002883">
            <a:off x="6866492" y="3574572"/>
            <a:ext cx="638053" cy="5085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21" name="Graphic 39">
            <a:extLst>
              <a:ext uri="{FF2B5EF4-FFF2-40B4-BE49-F238E27FC236}">
                <a16:creationId xmlns:a16="http://schemas.microsoft.com/office/drawing/2014/main" id="{52E39874-4DC4-4068-8F8B-F708256D6F02}"/>
              </a:ext>
            </a:extLst>
          </p:cNvPr>
          <p:cNvPicPr/>
          <p:nvPr/>
        </p:nvPicPr>
        <p:blipFill>
          <a:blip r:embed="rId9">
            <a:extLst>
              <a:ext uri="{96DAC541-7B7A-43D3-8B79-37D633B846F1}">
                <asvg:svgBlip xmlns:asvg="http://schemas.microsoft.com/office/drawing/2016/SVG/main" r:embed="rId10"/>
              </a:ext>
            </a:extLst>
          </a:blip>
          <a:stretch>
            <a:fillRect/>
          </a:stretch>
        </p:blipFill>
        <p:spPr>
          <a:xfrm>
            <a:off x="432003" y="3945284"/>
            <a:ext cx="2971800" cy="2004991"/>
          </a:xfrm>
          <a:prstGeom prst="rect">
            <a:avLst/>
          </a:prstGeom>
        </p:spPr>
      </p:pic>
      <p:sp>
        <p:nvSpPr>
          <p:cNvPr id="22" name="Arrow: Right 21">
            <a:extLst>
              <a:ext uri="{FF2B5EF4-FFF2-40B4-BE49-F238E27FC236}">
                <a16:creationId xmlns:a16="http://schemas.microsoft.com/office/drawing/2014/main" id="{88C0AE9E-6044-4B39-BB0F-F32490D6D64B}"/>
              </a:ext>
            </a:extLst>
          </p:cNvPr>
          <p:cNvSpPr/>
          <p:nvPr/>
        </p:nvSpPr>
        <p:spPr>
          <a:xfrm rot="5400000">
            <a:off x="5247443" y="4374484"/>
            <a:ext cx="638053" cy="50853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AB7C5125-15AC-45AA-AF9B-55F58239F420}"/>
              </a:ext>
            </a:extLst>
          </p:cNvPr>
          <p:cNvSpPr txBox="1"/>
          <p:nvPr/>
        </p:nvSpPr>
        <p:spPr>
          <a:xfrm>
            <a:off x="240732" y="1309519"/>
            <a:ext cx="1364785" cy="646331"/>
          </a:xfrm>
          <a:prstGeom prst="rect">
            <a:avLst/>
          </a:prstGeom>
          <a:noFill/>
        </p:spPr>
        <p:txBody>
          <a:bodyPr wrap="square" rtlCol="0">
            <a:spAutoFit/>
          </a:bodyPr>
          <a:lstStyle/>
          <a:p>
            <a:r>
              <a:rPr lang="en-US" dirty="0"/>
              <a:t>alpha diversity</a:t>
            </a:r>
          </a:p>
        </p:txBody>
      </p:sp>
      <p:sp>
        <p:nvSpPr>
          <p:cNvPr id="33" name="TextBox 32">
            <a:extLst>
              <a:ext uri="{FF2B5EF4-FFF2-40B4-BE49-F238E27FC236}">
                <a16:creationId xmlns:a16="http://schemas.microsoft.com/office/drawing/2014/main" id="{867C4A95-F4E9-4E5C-88FE-6FDF97294EA2}"/>
              </a:ext>
            </a:extLst>
          </p:cNvPr>
          <p:cNvSpPr txBox="1"/>
          <p:nvPr/>
        </p:nvSpPr>
        <p:spPr>
          <a:xfrm>
            <a:off x="1263858" y="3644174"/>
            <a:ext cx="1601059" cy="369332"/>
          </a:xfrm>
          <a:prstGeom prst="rect">
            <a:avLst/>
          </a:prstGeom>
          <a:noFill/>
        </p:spPr>
        <p:txBody>
          <a:bodyPr wrap="square" rtlCol="0">
            <a:spAutoFit/>
          </a:bodyPr>
          <a:lstStyle/>
          <a:p>
            <a:r>
              <a:rPr lang="en-US" dirty="0"/>
              <a:t>beta diversity</a:t>
            </a:r>
          </a:p>
        </p:txBody>
      </p:sp>
      <p:sp>
        <p:nvSpPr>
          <p:cNvPr id="35" name="TextBox 34">
            <a:extLst>
              <a:ext uri="{FF2B5EF4-FFF2-40B4-BE49-F238E27FC236}">
                <a16:creationId xmlns:a16="http://schemas.microsoft.com/office/drawing/2014/main" id="{CAD548B1-D1BB-4126-85CD-D772E4889B40}"/>
              </a:ext>
            </a:extLst>
          </p:cNvPr>
          <p:cNvSpPr txBox="1"/>
          <p:nvPr/>
        </p:nvSpPr>
        <p:spPr>
          <a:xfrm>
            <a:off x="10148419" y="674230"/>
            <a:ext cx="1364785" cy="646331"/>
          </a:xfrm>
          <a:prstGeom prst="rect">
            <a:avLst/>
          </a:prstGeom>
          <a:noFill/>
        </p:spPr>
        <p:txBody>
          <a:bodyPr wrap="square" rtlCol="0">
            <a:spAutoFit/>
          </a:bodyPr>
          <a:lstStyle/>
          <a:p>
            <a:r>
              <a:rPr lang="en-US" dirty="0"/>
              <a:t>taxonomic </a:t>
            </a:r>
            <a:r>
              <a:rPr lang="en-US" dirty="0" err="1"/>
              <a:t>barplot</a:t>
            </a:r>
            <a:endParaRPr lang="en-US" dirty="0"/>
          </a:p>
        </p:txBody>
      </p:sp>
      <p:sp>
        <p:nvSpPr>
          <p:cNvPr id="36" name="TextBox 35">
            <a:extLst>
              <a:ext uri="{FF2B5EF4-FFF2-40B4-BE49-F238E27FC236}">
                <a16:creationId xmlns:a16="http://schemas.microsoft.com/office/drawing/2014/main" id="{8DCB7DDB-351D-4DF7-AD85-923740E3D0A8}"/>
              </a:ext>
            </a:extLst>
          </p:cNvPr>
          <p:cNvSpPr txBox="1"/>
          <p:nvPr/>
        </p:nvSpPr>
        <p:spPr>
          <a:xfrm>
            <a:off x="4437760" y="6013374"/>
            <a:ext cx="1364785" cy="646331"/>
          </a:xfrm>
          <a:prstGeom prst="rect">
            <a:avLst/>
          </a:prstGeom>
          <a:noFill/>
        </p:spPr>
        <p:txBody>
          <a:bodyPr wrap="square" rtlCol="0">
            <a:spAutoFit/>
          </a:bodyPr>
          <a:lstStyle/>
          <a:p>
            <a:r>
              <a:rPr lang="en-US" dirty="0"/>
              <a:t>indicator network</a:t>
            </a:r>
          </a:p>
        </p:txBody>
      </p:sp>
      <p:sp>
        <p:nvSpPr>
          <p:cNvPr id="37" name="TextBox 36">
            <a:extLst>
              <a:ext uri="{FF2B5EF4-FFF2-40B4-BE49-F238E27FC236}">
                <a16:creationId xmlns:a16="http://schemas.microsoft.com/office/drawing/2014/main" id="{BE0DEF83-BF01-4DDF-B6BF-6DDE151ED5FE}"/>
              </a:ext>
            </a:extLst>
          </p:cNvPr>
          <p:cNvSpPr txBox="1"/>
          <p:nvPr/>
        </p:nvSpPr>
        <p:spPr>
          <a:xfrm>
            <a:off x="10066464" y="3500321"/>
            <a:ext cx="1446740" cy="646331"/>
          </a:xfrm>
          <a:prstGeom prst="rect">
            <a:avLst/>
          </a:prstGeom>
          <a:noFill/>
        </p:spPr>
        <p:txBody>
          <a:bodyPr wrap="square" rtlCol="0">
            <a:spAutoFit/>
          </a:bodyPr>
          <a:lstStyle/>
          <a:p>
            <a:r>
              <a:rPr lang="en-US" dirty="0"/>
              <a:t>differential abundance</a:t>
            </a:r>
          </a:p>
        </p:txBody>
      </p:sp>
      <p:sp>
        <p:nvSpPr>
          <p:cNvPr id="2" name="TextBox 1">
            <a:extLst>
              <a:ext uri="{FF2B5EF4-FFF2-40B4-BE49-F238E27FC236}">
                <a16:creationId xmlns:a16="http://schemas.microsoft.com/office/drawing/2014/main" id="{5DE2FCD8-4C13-496B-BEB7-82324ED8DE52}"/>
              </a:ext>
            </a:extLst>
          </p:cNvPr>
          <p:cNvSpPr txBox="1"/>
          <p:nvPr/>
        </p:nvSpPr>
        <p:spPr>
          <a:xfrm>
            <a:off x="154003" y="6489386"/>
            <a:ext cx="3784397" cy="276999"/>
          </a:xfrm>
          <a:prstGeom prst="rect">
            <a:avLst/>
          </a:prstGeom>
          <a:noFill/>
        </p:spPr>
        <p:txBody>
          <a:bodyPr wrap="square" rtlCol="0">
            <a:spAutoFit/>
          </a:bodyPr>
          <a:lstStyle/>
          <a:p>
            <a:r>
              <a:rPr lang="en-US" sz="1200" dirty="0"/>
              <a:t>(Li et al., 2021 </a:t>
            </a:r>
            <a:r>
              <a:rPr lang="en-US" sz="1200" dirty="0" err="1"/>
              <a:t>phytobiomes</a:t>
            </a:r>
            <a:r>
              <a:rPr lang="en-US" sz="1200" dirty="0"/>
              <a:t> in review)</a:t>
            </a:r>
          </a:p>
        </p:txBody>
      </p:sp>
    </p:spTree>
    <p:extLst>
      <p:ext uri="{BB962C8B-B14F-4D97-AF65-F5344CB8AC3E}">
        <p14:creationId xmlns:p14="http://schemas.microsoft.com/office/powerpoint/2010/main" val="627091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33" grpId="0"/>
      <p:bldP spid="35" grpId="0"/>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7DCBA87-381E-41C3-9B4E-8DE1ED5D3397}"/>
              </a:ext>
            </a:extLst>
          </p:cNvPr>
          <p:cNvSpPr txBox="1">
            <a:spLocks/>
          </p:cNvSpPr>
          <p:nvPr/>
        </p:nvSpPr>
        <p:spPr>
          <a:xfrm>
            <a:off x="154003" y="-14494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Shotgun metagenomics</a:t>
            </a:r>
          </a:p>
        </p:txBody>
      </p:sp>
      <p:grpSp>
        <p:nvGrpSpPr>
          <p:cNvPr id="7" name="Group 6">
            <a:extLst>
              <a:ext uri="{FF2B5EF4-FFF2-40B4-BE49-F238E27FC236}">
                <a16:creationId xmlns:a16="http://schemas.microsoft.com/office/drawing/2014/main" id="{7E3A1D4A-4238-486C-A81F-9F6F65D635D4}"/>
              </a:ext>
            </a:extLst>
          </p:cNvPr>
          <p:cNvGrpSpPr/>
          <p:nvPr/>
        </p:nvGrpSpPr>
        <p:grpSpPr>
          <a:xfrm>
            <a:off x="10124058" y="1831528"/>
            <a:ext cx="1855147" cy="1693428"/>
            <a:chOff x="9868423" y="1997467"/>
            <a:chExt cx="1855147" cy="1693428"/>
          </a:xfrm>
        </p:grpSpPr>
        <p:pic>
          <p:nvPicPr>
            <p:cNvPr id="8" name="Picture 7" descr="Icon&#10;&#10;Description automatically generated">
              <a:extLst>
                <a:ext uri="{FF2B5EF4-FFF2-40B4-BE49-F238E27FC236}">
                  <a16:creationId xmlns:a16="http://schemas.microsoft.com/office/drawing/2014/main" id="{E6A5F244-562F-4CCC-9922-361C2CC4F6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8423" y="2338156"/>
              <a:ext cx="1409897" cy="1352739"/>
            </a:xfrm>
            <a:prstGeom prst="rect">
              <a:avLst/>
            </a:prstGeom>
          </p:spPr>
        </p:pic>
        <p:sp>
          <p:nvSpPr>
            <p:cNvPr id="9" name="TextBox 8">
              <a:extLst>
                <a:ext uri="{FF2B5EF4-FFF2-40B4-BE49-F238E27FC236}">
                  <a16:creationId xmlns:a16="http://schemas.microsoft.com/office/drawing/2014/main" id="{7D9B4299-79C6-4D53-BBF3-9E93463363AC}"/>
                </a:ext>
              </a:extLst>
            </p:cNvPr>
            <p:cNvSpPr txBox="1"/>
            <p:nvPr/>
          </p:nvSpPr>
          <p:spPr>
            <a:xfrm>
              <a:off x="9868423" y="1997467"/>
              <a:ext cx="1855147" cy="338554"/>
            </a:xfrm>
            <a:prstGeom prst="rect">
              <a:avLst/>
            </a:prstGeom>
            <a:noFill/>
          </p:spPr>
          <p:txBody>
            <a:bodyPr wrap="square" rtlCol="0">
              <a:spAutoFit/>
            </a:bodyPr>
            <a:lstStyle/>
            <a:p>
              <a:r>
                <a:rPr lang="en-US" sz="1600" dirty="0"/>
                <a:t>Taxonomic profile</a:t>
              </a:r>
            </a:p>
          </p:txBody>
        </p:sp>
      </p:grpSp>
      <p:grpSp>
        <p:nvGrpSpPr>
          <p:cNvPr id="10" name="Group 9">
            <a:extLst>
              <a:ext uri="{FF2B5EF4-FFF2-40B4-BE49-F238E27FC236}">
                <a16:creationId xmlns:a16="http://schemas.microsoft.com/office/drawing/2014/main" id="{75E91DC0-09DB-4ED6-804A-A957BB3A5099}"/>
              </a:ext>
            </a:extLst>
          </p:cNvPr>
          <p:cNvGrpSpPr/>
          <p:nvPr/>
        </p:nvGrpSpPr>
        <p:grpSpPr>
          <a:xfrm>
            <a:off x="414924" y="3214450"/>
            <a:ext cx="1730893" cy="2114016"/>
            <a:chOff x="713309" y="2300051"/>
            <a:chExt cx="1730893" cy="2114016"/>
          </a:xfrm>
        </p:grpSpPr>
        <p:grpSp>
          <p:nvGrpSpPr>
            <p:cNvPr id="11" name="Group 10">
              <a:extLst>
                <a:ext uri="{FF2B5EF4-FFF2-40B4-BE49-F238E27FC236}">
                  <a16:creationId xmlns:a16="http://schemas.microsoft.com/office/drawing/2014/main" id="{93F37674-0A33-4425-BE23-3F7B967FA917}"/>
                </a:ext>
              </a:extLst>
            </p:cNvPr>
            <p:cNvGrpSpPr/>
            <p:nvPr/>
          </p:nvGrpSpPr>
          <p:grpSpPr>
            <a:xfrm>
              <a:off x="713309" y="2300051"/>
              <a:ext cx="1428949" cy="2114016"/>
              <a:chOff x="713309" y="2300051"/>
              <a:chExt cx="1428949" cy="2114016"/>
            </a:xfrm>
          </p:grpSpPr>
          <p:pic>
            <p:nvPicPr>
              <p:cNvPr id="13" name="Picture 12" descr="Icon&#10;&#10;Description automatically generated">
                <a:extLst>
                  <a:ext uri="{FF2B5EF4-FFF2-40B4-BE49-F238E27FC236}">
                    <a16:creationId xmlns:a16="http://schemas.microsoft.com/office/drawing/2014/main" id="{7C40718E-1733-46C8-A0BD-B631717776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309" y="2300051"/>
                <a:ext cx="1428949" cy="1428949"/>
              </a:xfrm>
              <a:prstGeom prst="rect">
                <a:avLst/>
              </a:prstGeom>
            </p:spPr>
          </p:pic>
          <p:sp>
            <p:nvSpPr>
              <p:cNvPr id="14" name="TextBox 13">
                <a:extLst>
                  <a:ext uri="{FF2B5EF4-FFF2-40B4-BE49-F238E27FC236}">
                    <a16:creationId xmlns:a16="http://schemas.microsoft.com/office/drawing/2014/main" id="{6A979081-0829-4C00-857E-5094DD3029DF}"/>
                  </a:ext>
                </a:extLst>
              </p:cNvPr>
              <p:cNvSpPr txBox="1"/>
              <p:nvPr/>
            </p:nvSpPr>
            <p:spPr>
              <a:xfrm>
                <a:off x="818147" y="4075513"/>
                <a:ext cx="1296403" cy="338554"/>
              </a:xfrm>
              <a:prstGeom prst="rect">
                <a:avLst/>
              </a:prstGeom>
              <a:noFill/>
            </p:spPr>
            <p:txBody>
              <a:bodyPr wrap="square" rtlCol="0">
                <a:spAutoFit/>
              </a:bodyPr>
              <a:lstStyle/>
              <a:p>
                <a:r>
                  <a:rPr lang="en-US" sz="1600" dirty="0"/>
                  <a:t>Sampling</a:t>
                </a:r>
              </a:p>
            </p:txBody>
          </p:sp>
        </p:grpSp>
        <p:sp>
          <p:nvSpPr>
            <p:cNvPr id="12" name="Arrow: Right 11">
              <a:extLst>
                <a:ext uri="{FF2B5EF4-FFF2-40B4-BE49-F238E27FC236}">
                  <a16:creationId xmlns:a16="http://schemas.microsoft.com/office/drawing/2014/main" id="{992F9BCD-5B93-47B3-8984-5C2FEAB448C6}"/>
                </a:ext>
              </a:extLst>
            </p:cNvPr>
            <p:cNvSpPr/>
            <p:nvPr/>
          </p:nvSpPr>
          <p:spPr>
            <a:xfrm>
              <a:off x="2204815" y="2857705"/>
              <a:ext cx="239387" cy="165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a:extLst>
              <a:ext uri="{FF2B5EF4-FFF2-40B4-BE49-F238E27FC236}">
                <a16:creationId xmlns:a16="http://schemas.microsoft.com/office/drawing/2014/main" id="{828EA1B6-931A-4ACC-83B3-44D5A8455A64}"/>
              </a:ext>
            </a:extLst>
          </p:cNvPr>
          <p:cNvGrpSpPr/>
          <p:nvPr/>
        </p:nvGrpSpPr>
        <p:grpSpPr>
          <a:xfrm>
            <a:off x="2170170" y="3233502"/>
            <a:ext cx="1735915" cy="2094964"/>
            <a:chOff x="2478178" y="2319103"/>
            <a:chExt cx="1735915" cy="2094964"/>
          </a:xfrm>
        </p:grpSpPr>
        <p:grpSp>
          <p:nvGrpSpPr>
            <p:cNvPr id="16" name="Group 15">
              <a:extLst>
                <a:ext uri="{FF2B5EF4-FFF2-40B4-BE49-F238E27FC236}">
                  <a16:creationId xmlns:a16="http://schemas.microsoft.com/office/drawing/2014/main" id="{411D1C7D-8355-4A81-A99A-B280479FA4A6}"/>
                </a:ext>
              </a:extLst>
            </p:cNvPr>
            <p:cNvGrpSpPr/>
            <p:nvPr/>
          </p:nvGrpSpPr>
          <p:grpSpPr>
            <a:xfrm>
              <a:off x="2478178" y="2319103"/>
              <a:ext cx="1499088" cy="2094964"/>
              <a:chOff x="2478178" y="2319103"/>
              <a:chExt cx="1499088" cy="2094964"/>
            </a:xfrm>
          </p:grpSpPr>
          <p:pic>
            <p:nvPicPr>
              <p:cNvPr id="18" name="Picture 17" descr="Icon&#10;&#10;Description automatically generated">
                <a:extLst>
                  <a:ext uri="{FF2B5EF4-FFF2-40B4-BE49-F238E27FC236}">
                    <a16:creationId xmlns:a16="http://schemas.microsoft.com/office/drawing/2014/main" id="{307ACEFA-9513-465D-9FED-3D95BA0EE2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8178" y="2319103"/>
                <a:ext cx="1438476" cy="1390844"/>
              </a:xfrm>
              <a:prstGeom prst="rect">
                <a:avLst/>
              </a:prstGeom>
            </p:spPr>
          </p:pic>
          <p:sp>
            <p:nvSpPr>
              <p:cNvPr id="19" name="TextBox 18">
                <a:extLst>
                  <a:ext uri="{FF2B5EF4-FFF2-40B4-BE49-F238E27FC236}">
                    <a16:creationId xmlns:a16="http://schemas.microsoft.com/office/drawing/2014/main" id="{31C916D9-E1CA-4CE2-B909-2E87BC328E1B}"/>
                  </a:ext>
                </a:extLst>
              </p:cNvPr>
              <p:cNvSpPr txBox="1"/>
              <p:nvPr/>
            </p:nvSpPr>
            <p:spPr>
              <a:xfrm>
                <a:off x="2538790" y="4075513"/>
                <a:ext cx="1438476" cy="338554"/>
              </a:xfrm>
              <a:prstGeom prst="rect">
                <a:avLst/>
              </a:prstGeom>
              <a:noFill/>
            </p:spPr>
            <p:txBody>
              <a:bodyPr wrap="square" rtlCol="0">
                <a:spAutoFit/>
              </a:bodyPr>
              <a:lstStyle/>
              <a:p>
                <a:r>
                  <a:rPr lang="en-US" sz="1600" dirty="0"/>
                  <a:t>DNA extraction</a:t>
                </a:r>
              </a:p>
            </p:txBody>
          </p:sp>
        </p:grpSp>
        <p:sp>
          <p:nvSpPr>
            <p:cNvPr id="17" name="Arrow: Right 16">
              <a:extLst>
                <a:ext uri="{FF2B5EF4-FFF2-40B4-BE49-F238E27FC236}">
                  <a16:creationId xmlns:a16="http://schemas.microsoft.com/office/drawing/2014/main" id="{CCE8DEFB-D5D0-49FD-9898-ABCF9ADFCAFE}"/>
                </a:ext>
              </a:extLst>
            </p:cNvPr>
            <p:cNvSpPr/>
            <p:nvPr/>
          </p:nvSpPr>
          <p:spPr>
            <a:xfrm>
              <a:off x="3974706" y="2857705"/>
              <a:ext cx="239387" cy="165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F208D8DD-DD27-46D2-BAF4-498ED4E5D070}"/>
              </a:ext>
            </a:extLst>
          </p:cNvPr>
          <p:cNvGrpSpPr/>
          <p:nvPr/>
        </p:nvGrpSpPr>
        <p:grpSpPr>
          <a:xfrm>
            <a:off x="6048801" y="3257318"/>
            <a:ext cx="1829709" cy="2065550"/>
            <a:chOff x="5991051" y="2342919"/>
            <a:chExt cx="1829709" cy="2065550"/>
          </a:xfrm>
        </p:grpSpPr>
        <p:grpSp>
          <p:nvGrpSpPr>
            <p:cNvPr id="26" name="Group 25">
              <a:extLst>
                <a:ext uri="{FF2B5EF4-FFF2-40B4-BE49-F238E27FC236}">
                  <a16:creationId xmlns:a16="http://schemas.microsoft.com/office/drawing/2014/main" id="{4733EBAB-B82D-4EE3-ACE2-175F8D520DB5}"/>
                </a:ext>
              </a:extLst>
            </p:cNvPr>
            <p:cNvGrpSpPr/>
            <p:nvPr/>
          </p:nvGrpSpPr>
          <p:grpSpPr>
            <a:xfrm>
              <a:off x="5991051" y="2342919"/>
              <a:ext cx="1438476" cy="2065550"/>
              <a:chOff x="5991051" y="2342919"/>
              <a:chExt cx="1438476" cy="2065550"/>
            </a:xfrm>
          </p:grpSpPr>
          <p:pic>
            <p:nvPicPr>
              <p:cNvPr id="28" name="Picture 27" descr="Icon&#10;&#10;Description automatically generated">
                <a:extLst>
                  <a:ext uri="{FF2B5EF4-FFF2-40B4-BE49-F238E27FC236}">
                    <a16:creationId xmlns:a16="http://schemas.microsoft.com/office/drawing/2014/main" id="{6DD0778F-9AEF-4D98-9DD1-236BFA3847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1051" y="2342919"/>
                <a:ext cx="1438476" cy="1343212"/>
              </a:xfrm>
              <a:prstGeom prst="rect">
                <a:avLst/>
              </a:prstGeom>
            </p:spPr>
          </p:pic>
          <p:sp>
            <p:nvSpPr>
              <p:cNvPr id="29" name="TextBox 28">
                <a:extLst>
                  <a:ext uri="{FF2B5EF4-FFF2-40B4-BE49-F238E27FC236}">
                    <a16:creationId xmlns:a16="http://schemas.microsoft.com/office/drawing/2014/main" id="{18950B86-E94C-41C3-BCAB-881B4AA39660}"/>
                  </a:ext>
                </a:extLst>
              </p:cNvPr>
              <p:cNvSpPr txBox="1"/>
              <p:nvPr/>
            </p:nvSpPr>
            <p:spPr>
              <a:xfrm>
                <a:off x="6133124" y="4069915"/>
                <a:ext cx="1296403" cy="338554"/>
              </a:xfrm>
              <a:prstGeom prst="rect">
                <a:avLst/>
              </a:prstGeom>
              <a:noFill/>
            </p:spPr>
            <p:txBody>
              <a:bodyPr wrap="square" rtlCol="0">
                <a:spAutoFit/>
              </a:bodyPr>
              <a:lstStyle/>
              <a:p>
                <a:r>
                  <a:rPr lang="en-US" sz="1600" dirty="0"/>
                  <a:t>Sequencing</a:t>
                </a:r>
              </a:p>
            </p:txBody>
          </p:sp>
        </p:grpSp>
        <p:sp>
          <p:nvSpPr>
            <p:cNvPr id="27" name="Arrow: Right 26">
              <a:extLst>
                <a:ext uri="{FF2B5EF4-FFF2-40B4-BE49-F238E27FC236}">
                  <a16:creationId xmlns:a16="http://schemas.microsoft.com/office/drawing/2014/main" id="{99A81C65-ACD2-4F15-989B-07C8A3ACDAAF}"/>
                </a:ext>
              </a:extLst>
            </p:cNvPr>
            <p:cNvSpPr/>
            <p:nvPr/>
          </p:nvSpPr>
          <p:spPr>
            <a:xfrm>
              <a:off x="7581373" y="2857705"/>
              <a:ext cx="239387" cy="165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C3AEB5E6-0EEA-4CDE-8146-16F8AB9C466D}"/>
              </a:ext>
            </a:extLst>
          </p:cNvPr>
          <p:cNvGrpSpPr/>
          <p:nvPr/>
        </p:nvGrpSpPr>
        <p:grpSpPr>
          <a:xfrm>
            <a:off x="7915447" y="3087447"/>
            <a:ext cx="1883053" cy="2241019"/>
            <a:chOff x="7915447" y="2173048"/>
            <a:chExt cx="1883053" cy="2241019"/>
          </a:xfrm>
        </p:grpSpPr>
        <p:grpSp>
          <p:nvGrpSpPr>
            <p:cNvPr id="31" name="Group 30">
              <a:extLst>
                <a:ext uri="{FF2B5EF4-FFF2-40B4-BE49-F238E27FC236}">
                  <a16:creationId xmlns:a16="http://schemas.microsoft.com/office/drawing/2014/main" id="{F6D4B17A-C556-4570-A135-9DA454BDF57B}"/>
                </a:ext>
              </a:extLst>
            </p:cNvPr>
            <p:cNvGrpSpPr/>
            <p:nvPr/>
          </p:nvGrpSpPr>
          <p:grpSpPr>
            <a:xfrm>
              <a:off x="7915447" y="2333393"/>
              <a:ext cx="1521486" cy="2080674"/>
              <a:chOff x="7915447" y="2333393"/>
              <a:chExt cx="1521486" cy="2080674"/>
            </a:xfrm>
          </p:grpSpPr>
          <p:pic>
            <p:nvPicPr>
              <p:cNvPr id="33" name="Picture 32" descr="Icon&#10;&#10;Description automatically generated">
                <a:extLst>
                  <a:ext uri="{FF2B5EF4-FFF2-40B4-BE49-F238E27FC236}">
                    <a16:creationId xmlns:a16="http://schemas.microsoft.com/office/drawing/2014/main" id="{0E9F1A32-DB3B-4E2F-9C10-4BA71837BAF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915447" y="2333393"/>
                <a:ext cx="1409897" cy="1362265"/>
              </a:xfrm>
              <a:prstGeom prst="rect">
                <a:avLst/>
              </a:prstGeom>
            </p:spPr>
          </p:pic>
          <p:sp>
            <p:nvSpPr>
              <p:cNvPr id="34" name="TextBox 33">
                <a:extLst>
                  <a:ext uri="{FF2B5EF4-FFF2-40B4-BE49-F238E27FC236}">
                    <a16:creationId xmlns:a16="http://schemas.microsoft.com/office/drawing/2014/main" id="{CAD5EB2D-C840-40B9-8209-7F272EA8B822}"/>
                  </a:ext>
                </a:extLst>
              </p:cNvPr>
              <p:cNvSpPr txBox="1"/>
              <p:nvPr/>
            </p:nvSpPr>
            <p:spPr>
              <a:xfrm>
                <a:off x="8027036" y="4075513"/>
                <a:ext cx="1409897" cy="338554"/>
              </a:xfrm>
              <a:prstGeom prst="rect">
                <a:avLst/>
              </a:prstGeom>
              <a:noFill/>
            </p:spPr>
            <p:txBody>
              <a:bodyPr wrap="square" rtlCol="0">
                <a:spAutoFit/>
              </a:bodyPr>
              <a:lstStyle/>
              <a:p>
                <a:r>
                  <a:rPr lang="en-US" sz="1600" dirty="0"/>
                  <a:t>bioinformatics</a:t>
                </a:r>
              </a:p>
            </p:txBody>
          </p:sp>
        </p:grpSp>
        <p:sp>
          <p:nvSpPr>
            <p:cNvPr id="32" name="Arrow: Right 31">
              <a:extLst>
                <a:ext uri="{FF2B5EF4-FFF2-40B4-BE49-F238E27FC236}">
                  <a16:creationId xmlns:a16="http://schemas.microsoft.com/office/drawing/2014/main" id="{BFD4F0E8-67E9-470E-8B7E-BCE015CE486C}"/>
                </a:ext>
              </a:extLst>
            </p:cNvPr>
            <p:cNvSpPr/>
            <p:nvPr/>
          </p:nvSpPr>
          <p:spPr>
            <a:xfrm rot="19648893">
              <a:off x="9559113" y="2173048"/>
              <a:ext cx="239387" cy="165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0708F58C-A742-432C-8E97-7A1F3C8F5364}"/>
              </a:ext>
            </a:extLst>
          </p:cNvPr>
          <p:cNvSpPr txBox="1"/>
          <p:nvPr/>
        </p:nvSpPr>
        <p:spPr>
          <a:xfrm>
            <a:off x="1715121" y="1348076"/>
            <a:ext cx="8858250" cy="646331"/>
          </a:xfrm>
          <a:prstGeom prst="rect">
            <a:avLst/>
          </a:prstGeom>
          <a:noFill/>
        </p:spPr>
        <p:txBody>
          <a:bodyPr wrap="square" rtlCol="0">
            <a:spAutoFit/>
          </a:bodyPr>
          <a:lstStyle/>
          <a:p>
            <a:r>
              <a:rPr lang="en-US" dirty="0"/>
              <a:t>In contrast to metabarcoding, shotgun metagenomics allows you to sequence all genomic DNA for a sample and profile taxonomy (species) and functions.</a:t>
            </a:r>
          </a:p>
        </p:txBody>
      </p:sp>
      <p:grpSp>
        <p:nvGrpSpPr>
          <p:cNvPr id="56" name="Group 55">
            <a:extLst>
              <a:ext uri="{FF2B5EF4-FFF2-40B4-BE49-F238E27FC236}">
                <a16:creationId xmlns:a16="http://schemas.microsoft.com/office/drawing/2014/main" id="{7563DE66-E38D-4ADD-83B1-ED75F52A5939}"/>
              </a:ext>
            </a:extLst>
          </p:cNvPr>
          <p:cNvGrpSpPr/>
          <p:nvPr/>
        </p:nvGrpSpPr>
        <p:grpSpPr>
          <a:xfrm>
            <a:off x="4063331" y="3304217"/>
            <a:ext cx="1847308" cy="2012659"/>
            <a:chOff x="4044081" y="3920235"/>
            <a:chExt cx="1847308" cy="2012659"/>
          </a:xfrm>
        </p:grpSpPr>
        <p:grpSp>
          <p:nvGrpSpPr>
            <p:cNvPr id="55" name="Group 54">
              <a:extLst>
                <a:ext uri="{FF2B5EF4-FFF2-40B4-BE49-F238E27FC236}">
                  <a16:creationId xmlns:a16="http://schemas.microsoft.com/office/drawing/2014/main" id="{0B38A315-2944-47F7-A9B4-AE7347B78CC9}"/>
                </a:ext>
              </a:extLst>
            </p:cNvPr>
            <p:cNvGrpSpPr/>
            <p:nvPr/>
          </p:nvGrpSpPr>
          <p:grpSpPr>
            <a:xfrm>
              <a:off x="4044081" y="3920235"/>
              <a:ext cx="1540965" cy="2012659"/>
              <a:chOff x="4044081" y="3920235"/>
              <a:chExt cx="1540965" cy="2012659"/>
            </a:xfrm>
          </p:grpSpPr>
          <p:grpSp>
            <p:nvGrpSpPr>
              <p:cNvPr id="54" name="Group 53">
                <a:extLst>
                  <a:ext uri="{FF2B5EF4-FFF2-40B4-BE49-F238E27FC236}">
                    <a16:creationId xmlns:a16="http://schemas.microsoft.com/office/drawing/2014/main" id="{EA00958A-C0CD-43C6-B7A7-CD675C7E62C7}"/>
                  </a:ext>
                </a:extLst>
              </p:cNvPr>
              <p:cNvGrpSpPr/>
              <p:nvPr/>
            </p:nvGrpSpPr>
            <p:grpSpPr>
              <a:xfrm>
                <a:off x="4116868" y="3920235"/>
                <a:ext cx="1336724" cy="1266555"/>
                <a:chOff x="4270873" y="3920235"/>
                <a:chExt cx="1336724" cy="1266555"/>
              </a:xfrm>
            </p:grpSpPr>
            <p:sp>
              <p:nvSpPr>
                <p:cNvPr id="36" name="Rectangle: Rounded Corners 35">
                  <a:extLst>
                    <a:ext uri="{FF2B5EF4-FFF2-40B4-BE49-F238E27FC236}">
                      <a16:creationId xmlns:a16="http://schemas.microsoft.com/office/drawing/2014/main" id="{614A0E73-5C1C-482A-AC30-42FDB39066C4}"/>
                    </a:ext>
                  </a:extLst>
                </p:cNvPr>
                <p:cNvSpPr/>
                <p:nvPr/>
              </p:nvSpPr>
              <p:spPr>
                <a:xfrm>
                  <a:off x="4270873" y="3920235"/>
                  <a:ext cx="1336724" cy="126655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7A8028DA-5B25-40A8-BBE3-6E0B50183F37}"/>
                    </a:ext>
                  </a:extLst>
                </p:cNvPr>
                <p:cNvGrpSpPr/>
                <p:nvPr/>
              </p:nvGrpSpPr>
              <p:grpSpPr>
                <a:xfrm>
                  <a:off x="4392087" y="4004662"/>
                  <a:ext cx="566400" cy="540280"/>
                  <a:chOff x="3286376" y="1553855"/>
                  <a:chExt cx="1945967" cy="1478603"/>
                </a:xfrm>
              </p:grpSpPr>
              <p:sp>
                <p:nvSpPr>
                  <p:cNvPr id="37" name="Flowchart: Connector 36">
                    <a:extLst>
                      <a:ext uri="{FF2B5EF4-FFF2-40B4-BE49-F238E27FC236}">
                        <a16:creationId xmlns:a16="http://schemas.microsoft.com/office/drawing/2014/main" id="{5B9B2E75-A61C-4B70-912A-09B28032D4F7}"/>
                      </a:ext>
                    </a:extLst>
                  </p:cNvPr>
                  <p:cNvSpPr/>
                  <p:nvPr/>
                </p:nvSpPr>
                <p:spPr>
                  <a:xfrm>
                    <a:off x="3705726" y="1722922"/>
                    <a:ext cx="798897" cy="746100"/>
                  </a:xfrm>
                  <a:prstGeom prst="flowChartConnector">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lowchart: Connector 37">
                    <a:extLst>
                      <a:ext uri="{FF2B5EF4-FFF2-40B4-BE49-F238E27FC236}">
                        <a16:creationId xmlns:a16="http://schemas.microsoft.com/office/drawing/2014/main" id="{338FE997-22E0-4BDE-BB24-68D50494E477}"/>
                      </a:ext>
                    </a:extLst>
                  </p:cNvPr>
                  <p:cNvSpPr/>
                  <p:nvPr/>
                </p:nvSpPr>
                <p:spPr>
                  <a:xfrm>
                    <a:off x="3286376" y="1650980"/>
                    <a:ext cx="798897" cy="746100"/>
                  </a:xfrm>
                  <a:prstGeom prst="flowChartConnector">
                    <a:avLst/>
                  </a:prstGeom>
                  <a:noFill/>
                  <a:ln w="38100">
                    <a:solidFill>
                      <a:srgbClr val="9999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Flowchart: Connector 38">
                    <a:extLst>
                      <a:ext uri="{FF2B5EF4-FFF2-40B4-BE49-F238E27FC236}">
                        <a16:creationId xmlns:a16="http://schemas.microsoft.com/office/drawing/2014/main" id="{1B936483-3A67-4976-BBFB-0DC6EA5E097D}"/>
                      </a:ext>
                    </a:extLst>
                  </p:cNvPr>
                  <p:cNvSpPr/>
                  <p:nvPr/>
                </p:nvSpPr>
                <p:spPr>
                  <a:xfrm>
                    <a:off x="3993386" y="2286358"/>
                    <a:ext cx="798897" cy="746100"/>
                  </a:xfrm>
                  <a:prstGeom prst="flowChartConnector">
                    <a:avLst/>
                  </a:prstGeom>
                  <a:noFill/>
                  <a:ln w="38100">
                    <a:solidFill>
                      <a:srgbClr val="BC64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Connector 39">
                    <a:extLst>
                      <a:ext uri="{FF2B5EF4-FFF2-40B4-BE49-F238E27FC236}">
                        <a16:creationId xmlns:a16="http://schemas.microsoft.com/office/drawing/2014/main" id="{A5145AE7-3287-44E6-BD1D-A5AE096D8D3F}"/>
                      </a:ext>
                    </a:extLst>
                  </p:cNvPr>
                  <p:cNvSpPr/>
                  <p:nvPr/>
                </p:nvSpPr>
                <p:spPr>
                  <a:xfrm>
                    <a:off x="4409974" y="1553855"/>
                    <a:ext cx="798897" cy="746100"/>
                  </a:xfrm>
                  <a:prstGeom prst="flowChartConnector">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Connector 40">
                    <a:extLst>
                      <a:ext uri="{FF2B5EF4-FFF2-40B4-BE49-F238E27FC236}">
                        <a16:creationId xmlns:a16="http://schemas.microsoft.com/office/drawing/2014/main" id="{22E69FA7-A4D8-440F-B33F-3C437B8A02FF}"/>
                      </a:ext>
                    </a:extLst>
                  </p:cNvPr>
                  <p:cNvSpPr/>
                  <p:nvPr/>
                </p:nvSpPr>
                <p:spPr>
                  <a:xfrm>
                    <a:off x="4433446" y="2036080"/>
                    <a:ext cx="798897" cy="746100"/>
                  </a:xfrm>
                  <a:prstGeom prst="flowChartConnector">
                    <a:avLst/>
                  </a:prstGeom>
                  <a:noFill/>
                  <a:ln w="381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4" name="Straight Connector 43">
                  <a:extLst>
                    <a:ext uri="{FF2B5EF4-FFF2-40B4-BE49-F238E27FC236}">
                      <a16:creationId xmlns:a16="http://schemas.microsoft.com/office/drawing/2014/main" id="{438FE460-CF40-4C7C-88C0-2E0225898C8C}"/>
                    </a:ext>
                  </a:extLst>
                </p:cNvPr>
                <p:cNvCxnSpPr/>
                <p:nvPr/>
              </p:nvCxnSpPr>
              <p:spPr>
                <a:xfrm>
                  <a:off x="4515667" y="4764506"/>
                  <a:ext cx="462013" cy="0"/>
                </a:xfrm>
                <a:prstGeom prst="line">
                  <a:avLst/>
                </a:prstGeom>
                <a:ln w="38100">
                  <a:solidFill>
                    <a:srgbClr val="9999FF"/>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8E7C53E-C79A-4DC0-AFB6-BAFBE67A8E17}"/>
                    </a:ext>
                  </a:extLst>
                </p:cNvPr>
                <p:cNvCxnSpPr/>
                <p:nvPr/>
              </p:nvCxnSpPr>
              <p:spPr>
                <a:xfrm>
                  <a:off x="4699794" y="4897654"/>
                  <a:ext cx="46201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32A1C92C-9800-4C50-A06E-01C8DA8E773E}"/>
                    </a:ext>
                  </a:extLst>
                </p:cNvPr>
                <p:cNvCxnSpPr/>
                <p:nvPr/>
              </p:nvCxnSpPr>
              <p:spPr>
                <a:xfrm>
                  <a:off x="5038154" y="5046847"/>
                  <a:ext cx="462013" cy="0"/>
                </a:xfrm>
                <a:prstGeom prst="line">
                  <a:avLst/>
                </a:prstGeom>
                <a:ln w="38100">
                  <a:solidFill>
                    <a:srgbClr val="9999FF"/>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81BEB0DC-9E81-481C-8603-EDEB2FADC4DF}"/>
                    </a:ext>
                  </a:extLst>
                </p:cNvPr>
                <p:cNvCxnSpPr/>
                <p:nvPr/>
              </p:nvCxnSpPr>
              <p:spPr>
                <a:xfrm>
                  <a:off x="5083615" y="4750068"/>
                  <a:ext cx="462013"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8C934F-A9A5-407D-BD05-D73EFE5FD05C}"/>
                    </a:ext>
                  </a:extLst>
                </p:cNvPr>
                <p:cNvCxnSpPr/>
                <p:nvPr/>
              </p:nvCxnSpPr>
              <p:spPr>
                <a:xfrm>
                  <a:off x="4508352" y="4649765"/>
                  <a:ext cx="462013" cy="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271D747-079A-4F1C-9B9D-088B8704868B}"/>
                    </a:ext>
                  </a:extLst>
                </p:cNvPr>
                <p:cNvCxnSpPr/>
                <p:nvPr/>
              </p:nvCxnSpPr>
              <p:spPr>
                <a:xfrm>
                  <a:off x="5054739" y="4563137"/>
                  <a:ext cx="462013" cy="0"/>
                </a:xfrm>
                <a:prstGeom prst="line">
                  <a:avLst/>
                </a:prstGeom>
                <a:ln w="38100">
                  <a:solidFill>
                    <a:srgbClr val="BC644C"/>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47AB1DE-3157-4EB2-9B6F-07EE96B7DDD0}"/>
                    </a:ext>
                  </a:extLst>
                </p:cNvPr>
                <p:cNvCxnSpPr/>
                <p:nvPr/>
              </p:nvCxnSpPr>
              <p:spPr>
                <a:xfrm>
                  <a:off x="4508351" y="5011554"/>
                  <a:ext cx="462013" cy="0"/>
                </a:xfrm>
                <a:prstGeom prst="line">
                  <a:avLst/>
                </a:prstGeom>
                <a:ln w="38100">
                  <a:solidFill>
                    <a:srgbClr val="BC644C"/>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FC05A89-6419-41BC-BAF4-75F9255BBC21}"/>
                    </a:ext>
                  </a:extLst>
                </p:cNvPr>
                <p:cNvCxnSpPr/>
                <p:nvPr/>
              </p:nvCxnSpPr>
              <p:spPr>
                <a:xfrm>
                  <a:off x="5083614" y="4453491"/>
                  <a:ext cx="462013" cy="0"/>
                </a:xfrm>
                <a:prstGeom prst="line">
                  <a:avLst/>
                </a:prstGeom>
                <a:ln w="3810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52" name="TextBox 51">
                <a:extLst>
                  <a:ext uri="{FF2B5EF4-FFF2-40B4-BE49-F238E27FC236}">
                    <a16:creationId xmlns:a16="http://schemas.microsoft.com/office/drawing/2014/main" id="{96E75D43-BDE2-4B73-AD81-0AE9A320C36E}"/>
                  </a:ext>
                </a:extLst>
              </p:cNvPr>
              <p:cNvSpPr txBox="1"/>
              <p:nvPr/>
            </p:nvSpPr>
            <p:spPr>
              <a:xfrm>
                <a:off x="4044081" y="5594340"/>
                <a:ext cx="1540965" cy="338554"/>
              </a:xfrm>
              <a:prstGeom prst="rect">
                <a:avLst/>
              </a:prstGeom>
              <a:noFill/>
            </p:spPr>
            <p:txBody>
              <a:bodyPr wrap="square" rtlCol="0">
                <a:spAutoFit/>
              </a:bodyPr>
              <a:lstStyle/>
              <a:p>
                <a:r>
                  <a:rPr lang="en-US" sz="1600" dirty="0"/>
                  <a:t>Fragmentation</a:t>
                </a:r>
              </a:p>
            </p:txBody>
          </p:sp>
        </p:grpSp>
        <p:sp>
          <p:nvSpPr>
            <p:cNvPr id="53" name="Arrow: Right 52">
              <a:extLst>
                <a:ext uri="{FF2B5EF4-FFF2-40B4-BE49-F238E27FC236}">
                  <a16:creationId xmlns:a16="http://schemas.microsoft.com/office/drawing/2014/main" id="{B64F5445-F83D-4E44-B8DC-1AE626FEEF65}"/>
                </a:ext>
              </a:extLst>
            </p:cNvPr>
            <p:cNvSpPr/>
            <p:nvPr/>
          </p:nvSpPr>
          <p:spPr>
            <a:xfrm>
              <a:off x="5652002" y="4379551"/>
              <a:ext cx="239387" cy="165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4" name="Group 63">
            <a:extLst>
              <a:ext uri="{FF2B5EF4-FFF2-40B4-BE49-F238E27FC236}">
                <a16:creationId xmlns:a16="http://schemas.microsoft.com/office/drawing/2014/main" id="{58409DD1-F30D-4B52-BDA4-B41E524CBE7B}"/>
              </a:ext>
            </a:extLst>
          </p:cNvPr>
          <p:cNvGrpSpPr/>
          <p:nvPr/>
        </p:nvGrpSpPr>
        <p:grpSpPr>
          <a:xfrm>
            <a:off x="10195084" y="3994018"/>
            <a:ext cx="1855147" cy="1655625"/>
            <a:chOff x="10195084" y="4610036"/>
            <a:chExt cx="1855147" cy="1655625"/>
          </a:xfrm>
        </p:grpSpPr>
        <p:grpSp>
          <p:nvGrpSpPr>
            <p:cNvPr id="62" name="Group 61">
              <a:extLst>
                <a:ext uri="{FF2B5EF4-FFF2-40B4-BE49-F238E27FC236}">
                  <a16:creationId xmlns:a16="http://schemas.microsoft.com/office/drawing/2014/main" id="{7B6D4B02-6406-4C68-B430-FA9EF5A496FA}"/>
                </a:ext>
              </a:extLst>
            </p:cNvPr>
            <p:cNvGrpSpPr/>
            <p:nvPr/>
          </p:nvGrpSpPr>
          <p:grpSpPr>
            <a:xfrm>
              <a:off x="10195084" y="4610036"/>
              <a:ext cx="1336724" cy="1266555"/>
              <a:chOff x="10145641" y="3949993"/>
              <a:chExt cx="1336724" cy="1266555"/>
            </a:xfrm>
          </p:grpSpPr>
          <p:sp>
            <p:nvSpPr>
              <p:cNvPr id="57" name="Rectangle: Rounded Corners 56">
                <a:extLst>
                  <a:ext uri="{FF2B5EF4-FFF2-40B4-BE49-F238E27FC236}">
                    <a16:creationId xmlns:a16="http://schemas.microsoft.com/office/drawing/2014/main" id="{3A0F0809-5C8F-420F-B3B9-4765FA9BE338}"/>
                  </a:ext>
                </a:extLst>
              </p:cNvPr>
              <p:cNvSpPr/>
              <p:nvPr/>
            </p:nvSpPr>
            <p:spPr>
              <a:xfrm>
                <a:off x="10145641" y="3949993"/>
                <a:ext cx="1336724" cy="126655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60">
                <a:extLst>
                  <a:ext uri="{FF2B5EF4-FFF2-40B4-BE49-F238E27FC236}">
                    <a16:creationId xmlns:a16="http://schemas.microsoft.com/office/drawing/2014/main" id="{4A7F60B2-8070-4A32-9FAE-8EAC0C01BE7D}"/>
                  </a:ext>
                </a:extLst>
              </p:cNvPr>
              <p:cNvPicPr>
                <a:picLocks noChangeAspect="1"/>
              </p:cNvPicPr>
              <p:nvPr/>
            </p:nvPicPr>
            <p:blipFill>
              <a:blip r:embed="rId7"/>
              <a:stretch>
                <a:fillRect/>
              </a:stretch>
            </p:blipFill>
            <p:spPr>
              <a:xfrm>
                <a:off x="10290215" y="4339063"/>
                <a:ext cx="1047576" cy="595234"/>
              </a:xfrm>
              <a:prstGeom prst="rect">
                <a:avLst/>
              </a:prstGeom>
            </p:spPr>
          </p:pic>
        </p:grpSp>
        <p:sp>
          <p:nvSpPr>
            <p:cNvPr id="63" name="TextBox 62">
              <a:extLst>
                <a:ext uri="{FF2B5EF4-FFF2-40B4-BE49-F238E27FC236}">
                  <a16:creationId xmlns:a16="http://schemas.microsoft.com/office/drawing/2014/main" id="{EAB3E2BC-6A36-4F40-8486-F8E10227A6F6}"/>
                </a:ext>
              </a:extLst>
            </p:cNvPr>
            <p:cNvSpPr txBox="1"/>
            <p:nvPr/>
          </p:nvSpPr>
          <p:spPr>
            <a:xfrm>
              <a:off x="10195084" y="5927107"/>
              <a:ext cx="1855147" cy="338554"/>
            </a:xfrm>
            <a:prstGeom prst="rect">
              <a:avLst/>
            </a:prstGeom>
            <a:noFill/>
          </p:spPr>
          <p:txBody>
            <a:bodyPr wrap="square" rtlCol="0">
              <a:spAutoFit/>
            </a:bodyPr>
            <a:lstStyle/>
            <a:p>
              <a:r>
                <a:rPr lang="en-US" sz="1600" dirty="0"/>
                <a:t>Metabolic profile</a:t>
              </a:r>
            </a:p>
          </p:txBody>
        </p:sp>
      </p:grpSp>
      <p:sp>
        <p:nvSpPr>
          <p:cNvPr id="65" name="Arrow: Right 64">
            <a:extLst>
              <a:ext uri="{FF2B5EF4-FFF2-40B4-BE49-F238E27FC236}">
                <a16:creationId xmlns:a16="http://schemas.microsoft.com/office/drawing/2014/main" id="{D6DCBBC9-A9B5-428F-B6A6-BB3AD94C0EDC}"/>
              </a:ext>
            </a:extLst>
          </p:cNvPr>
          <p:cNvSpPr/>
          <p:nvPr/>
        </p:nvSpPr>
        <p:spPr>
          <a:xfrm rot="1430651">
            <a:off x="9576629" y="4288904"/>
            <a:ext cx="239387" cy="1653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5234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DA9E88-1F65-4EF2-8F46-3D977DB634E6}"/>
              </a:ext>
            </a:extLst>
          </p:cNvPr>
          <p:cNvSpPr>
            <a:spLocks noGrp="1"/>
          </p:cNvSpPr>
          <p:nvPr>
            <p:ph idx="1"/>
          </p:nvPr>
        </p:nvSpPr>
        <p:spPr>
          <a:xfrm>
            <a:off x="2868239" y="986311"/>
            <a:ext cx="10515600" cy="4351338"/>
          </a:xfrm>
        </p:spPr>
        <p:txBody>
          <a:bodyPr>
            <a:normAutofit lnSpcReduction="10000"/>
          </a:bodyPr>
          <a:lstStyle/>
          <a:p>
            <a:pPr marL="0" indent="0">
              <a:buNone/>
            </a:pPr>
            <a:r>
              <a:rPr lang="en-US" dirty="0"/>
              <a:t>The plant environment.</a:t>
            </a:r>
          </a:p>
          <a:p>
            <a:pPr lvl="1"/>
            <a:r>
              <a:rPr lang="en-US" dirty="0"/>
              <a:t>The phyllosphere</a:t>
            </a:r>
          </a:p>
          <a:p>
            <a:pPr lvl="1"/>
            <a:r>
              <a:rPr lang="en-US" dirty="0"/>
              <a:t>The rhizosphere</a:t>
            </a:r>
          </a:p>
          <a:p>
            <a:pPr marL="0" indent="0">
              <a:buNone/>
            </a:pPr>
            <a:r>
              <a:rPr lang="en-US" dirty="0"/>
              <a:t>The phyllosphere microbiome.</a:t>
            </a:r>
          </a:p>
          <a:p>
            <a:pPr lvl="1"/>
            <a:r>
              <a:rPr lang="en-US" dirty="0"/>
              <a:t>Characteristics</a:t>
            </a:r>
          </a:p>
          <a:p>
            <a:pPr lvl="1"/>
            <a:r>
              <a:rPr lang="en-US" dirty="0"/>
              <a:t>Altering factors</a:t>
            </a:r>
          </a:p>
          <a:p>
            <a:pPr lvl="1"/>
            <a:r>
              <a:rPr lang="en-US" dirty="0"/>
              <a:t>Link to plant health</a:t>
            </a:r>
          </a:p>
          <a:p>
            <a:pPr marL="0" indent="0">
              <a:buNone/>
            </a:pPr>
            <a:r>
              <a:rPr lang="en-US" dirty="0"/>
              <a:t>How do we study microbial community?</a:t>
            </a:r>
          </a:p>
          <a:p>
            <a:pPr lvl="1"/>
            <a:r>
              <a:rPr lang="en-US" dirty="0"/>
              <a:t>High though-put sequencing</a:t>
            </a:r>
          </a:p>
          <a:p>
            <a:pPr marL="0" indent="0">
              <a:buNone/>
            </a:pPr>
            <a:r>
              <a:rPr lang="en-US" dirty="0"/>
              <a:t>The future directions</a:t>
            </a:r>
          </a:p>
        </p:txBody>
      </p:sp>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FCBCF8C-6CF1-4CE1-B0B9-7B2BC19D7F55}"/>
                  </a:ext>
                </a:extLst>
              </p14:cNvPr>
              <p14:cNvContentPartPr/>
              <p14:nvPr/>
            </p14:nvContentPartPr>
            <p14:xfrm>
              <a:off x="6009623" y="5539240"/>
              <a:ext cx="360" cy="360"/>
            </p14:xfrm>
          </p:contentPart>
        </mc:Choice>
        <mc:Fallback xmlns="">
          <p:pic>
            <p:nvPicPr>
              <p:cNvPr id="7" name="Ink 6">
                <a:extLst>
                  <a:ext uri="{FF2B5EF4-FFF2-40B4-BE49-F238E27FC236}">
                    <a16:creationId xmlns:a16="http://schemas.microsoft.com/office/drawing/2014/main" id="{7FCBCF8C-6CF1-4CE1-B0B9-7B2BC19D7F55}"/>
                  </a:ext>
                </a:extLst>
              </p:cNvPr>
              <p:cNvPicPr/>
              <p:nvPr/>
            </p:nvPicPr>
            <p:blipFill>
              <a:blip r:embed="rId7"/>
              <a:stretch>
                <a:fillRect/>
              </a:stretch>
            </p:blipFill>
            <p:spPr>
              <a:xfrm>
                <a:off x="6000983" y="5530600"/>
                <a:ext cx="18000" cy="18000"/>
              </a:xfrm>
              <a:prstGeom prst="rect">
                <a:avLst/>
              </a:prstGeom>
            </p:spPr>
          </p:pic>
        </mc:Fallback>
      </mc:AlternateContent>
      <p:sp>
        <p:nvSpPr>
          <p:cNvPr id="25" name="Arrow: Right 24">
            <a:extLst>
              <a:ext uri="{FF2B5EF4-FFF2-40B4-BE49-F238E27FC236}">
                <a16:creationId xmlns:a16="http://schemas.microsoft.com/office/drawing/2014/main" id="{5CFEAEB1-9525-4210-83D4-4AFCA6ABBAA6}"/>
              </a:ext>
            </a:extLst>
          </p:cNvPr>
          <p:cNvSpPr/>
          <p:nvPr/>
        </p:nvSpPr>
        <p:spPr>
          <a:xfrm>
            <a:off x="2232665" y="1154842"/>
            <a:ext cx="427838" cy="1090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B03E3F0F-FBF9-4183-A2D2-5A8AB0B762F8}"/>
              </a:ext>
            </a:extLst>
          </p:cNvPr>
          <p:cNvSpPr/>
          <p:nvPr/>
        </p:nvSpPr>
        <p:spPr>
          <a:xfrm>
            <a:off x="2232665" y="2282074"/>
            <a:ext cx="427838" cy="1090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488DEF4A-A0A8-4924-B6E6-9B64FB15A63B}"/>
              </a:ext>
            </a:extLst>
          </p:cNvPr>
          <p:cNvSpPr/>
          <p:nvPr/>
        </p:nvSpPr>
        <p:spPr>
          <a:xfrm>
            <a:off x="2232665" y="3865672"/>
            <a:ext cx="427838" cy="1090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65567B5-4C26-4EE3-8D70-2EAC976EE542}"/>
              </a:ext>
            </a:extLst>
          </p:cNvPr>
          <p:cNvSpPr/>
          <p:nvPr/>
        </p:nvSpPr>
        <p:spPr>
          <a:xfrm>
            <a:off x="2232665" y="4677628"/>
            <a:ext cx="427838" cy="109057"/>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AB62F98-AD58-4FBD-9C40-12182ABAF714}"/>
              </a:ext>
            </a:extLst>
          </p:cNvPr>
          <p:cNvSpPr txBox="1"/>
          <p:nvPr/>
        </p:nvSpPr>
        <p:spPr>
          <a:xfrm>
            <a:off x="233396" y="99995"/>
            <a:ext cx="3263318" cy="707886"/>
          </a:xfrm>
          <a:prstGeom prst="rect">
            <a:avLst/>
          </a:prstGeom>
          <a:noFill/>
        </p:spPr>
        <p:txBody>
          <a:bodyPr wrap="square" rtlCol="0">
            <a:spAutoFit/>
          </a:bodyPr>
          <a:lstStyle/>
          <a:p>
            <a:r>
              <a:rPr lang="en-US" sz="4000" u="sng" dirty="0">
                <a:latin typeface="Times New Roman" panose="02020603050405020304" pitchFamily="18" charset="0"/>
                <a:cs typeface="Times New Roman" panose="02020603050405020304" pitchFamily="18" charset="0"/>
              </a:rPr>
              <a:t>The outline</a:t>
            </a:r>
          </a:p>
        </p:txBody>
      </p:sp>
    </p:spTree>
    <p:extLst>
      <p:ext uri="{BB962C8B-B14F-4D97-AF65-F5344CB8AC3E}">
        <p14:creationId xmlns:p14="http://schemas.microsoft.com/office/powerpoint/2010/main" val="180222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BD294079-6ABC-45B1-98CC-D374E053890A}"/>
              </a:ext>
            </a:extLst>
          </p:cNvPr>
          <p:cNvPicPr>
            <a:picLocks noChangeAspect="1"/>
          </p:cNvPicPr>
          <p:nvPr/>
        </p:nvPicPr>
        <p:blipFill>
          <a:blip r:embed="rId2"/>
          <a:srcRect l="-39081" r="-39081"/>
          <a:stretch>
            <a:fillRect/>
          </a:stretch>
        </p:blipFill>
        <p:spPr>
          <a:xfrm>
            <a:off x="-308344" y="1180624"/>
            <a:ext cx="8229600" cy="5019968"/>
          </a:xfrm>
          <a:prstGeom prst="rect">
            <a:avLst/>
          </a:prstGeom>
        </p:spPr>
      </p:pic>
      <p:sp>
        <p:nvSpPr>
          <p:cNvPr id="5" name="Title 1">
            <a:extLst>
              <a:ext uri="{FF2B5EF4-FFF2-40B4-BE49-F238E27FC236}">
                <a16:creationId xmlns:a16="http://schemas.microsoft.com/office/drawing/2014/main" id="{1A1D0056-1CD5-4B37-B870-751B2F11F320}"/>
              </a:ext>
            </a:extLst>
          </p:cNvPr>
          <p:cNvSpPr txBox="1">
            <a:spLocks/>
          </p:cNvSpPr>
          <p:nvPr/>
        </p:nvSpPr>
        <p:spPr>
          <a:xfrm>
            <a:off x="154003" y="-14494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Shotgun metagenomics cont’d</a:t>
            </a:r>
          </a:p>
        </p:txBody>
      </p:sp>
      <p:sp>
        <p:nvSpPr>
          <p:cNvPr id="6" name="TextBox 5">
            <a:extLst>
              <a:ext uri="{FF2B5EF4-FFF2-40B4-BE49-F238E27FC236}">
                <a16:creationId xmlns:a16="http://schemas.microsoft.com/office/drawing/2014/main" id="{C23F0604-F10D-4E2B-ADAF-49B095026B93}"/>
              </a:ext>
            </a:extLst>
          </p:cNvPr>
          <p:cNvSpPr txBox="1"/>
          <p:nvPr/>
        </p:nvSpPr>
        <p:spPr>
          <a:xfrm>
            <a:off x="154003" y="6579180"/>
            <a:ext cx="2188420" cy="230832"/>
          </a:xfrm>
          <a:prstGeom prst="rect">
            <a:avLst/>
          </a:prstGeom>
          <a:noFill/>
        </p:spPr>
        <p:txBody>
          <a:bodyPr wrap="none" rtlCol="0">
            <a:spAutoFit/>
          </a:bodyPr>
          <a:lstStyle/>
          <a:p>
            <a:r>
              <a:rPr lang="en-US" sz="900" dirty="0"/>
              <a:t>T. Sharpton Frontiers in Plant Science 2014</a:t>
            </a:r>
          </a:p>
        </p:txBody>
      </p:sp>
      <p:sp>
        <p:nvSpPr>
          <p:cNvPr id="8" name="TextBox 7">
            <a:extLst>
              <a:ext uri="{FF2B5EF4-FFF2-40B4-BE49-F238E27FC236}">
                <a16:creationId xmlns:a16="http://schemas.microsoft.com/office/drawing/2014/main" id="{1EE395B1-2163-45E1-A740-49146DDF77AB}"/>
              </a:ext>
            </a:extLst>
          </p:cNvPr>
          <p:cNvSpPr txBox="1"/>
          <p:nvPr/>
        </p:nvSpPr>
        <p:spPr>
          <a:xfrm>
            <a:off x="6717176" y="802036"/>
            <a:ext cx="4401879" cy="2308324"/>
          </a:xfrm>
          <a:prstGeom prst="rect">
            <a:avLst/>
          </a:prstGeom>
          <a:noFill/>
        </p:spPr>
        <p:txBody>
          <a:bodyPr wrap="square" rtlCol="0">
            <a:spAutoFit/>
          </a:bodyPr>
          <a:lstStyle/>
          <a:p>
            <a:r>
              <a:rPr lang="en-US" dirty="0"/>
              <a:t>Pros:</a:t>
            </a:r>
          </a:p>
          <a:p>
            <a:pPr marL="285750" indent="-285750">
              <a:buFont typeface="Arial" panose="020B0604020202020204" pitchFamily="34" charset="0"/>
              <a:buChar char="•"/>
            </a:pPr>
            <a:r>
              <a:rPr lang="en-US" dirty="0"/>
              <a:t>You’ll get a whole lot more than metabarcoding</a:t>
            </a:r>
          </a:p>
          <a:p>
            <a:pPr marL="285750" indent="-285750">
              <a:buFont typeface="Arial" panose="020B0604020202020204" pitchFamily="34" charset="0"/>
              <a:buChar char="•"/>
            </a:pPr>
            <a:r>
              <a:rPr lang="en-US" dirty="0"/>
              <a:t>Taxonomic resolution is more higher (species or strain level)</a:t>
            </a:r>
          </a:p>
          <a:p>
            <a:pPr marL="285750" indent="-285750">
              <a:buFont typeface="Arial" panose="020B0604020202020204" pitchFamily="34" charset="0"/>
              <a:buChar char="•"/>
            </a:pPr>
            <a:r>
              <a:rPr lang="en-US" dirty="0"/>
              <a:t>Accurate functional profiling</a:t>
            </a:r>
          </a:p>
          <a:p>
            <a:pPr marL="285750" indent="-285750">
              <a:buFont typeface="Arial" panose="020B0604020202020204" pitchFamily="34" charset="0"/>
              <a:buChar char="•"/>
            </a:pPr>
            <a:r>
              <a:rPr lang="en-US" dirty="0"/>
              <a:t>De novo – identify novel microorganism</a:t>
            </a:r>
          </a:p>
          <a:p>
            <a:endParaRPr lang="en-US" dirty="0"/>
          </a:p>
        </p:txBody>
      </p:sp>
      <p:sp>
        <p:nvSpPr>
          <p:cNvPr id="7" name="TextBox 6">
            <a:extLst>
              <a:ext uri="{FF2B5EF4-FFF2-40B4-BE49-F238E27FC236}">
                <a16:creationId xmlns:a16="http://schemas.microsoft.com/office/drawing/2014/main" id="{11ED3C66-7428-4329-B3D8-5F6CDD2CE2F8}"/>
              </a:ext>
            </a:extLst>
          </p:cNvPr>
          <p:cNvSpPr txBox="1"/>
          <p:nvPr/>
        </p:nvSpPr>
        <p:spPr>
          <a:xfrm>
            <a:off x="6717175" y="3804563"/>
            <a:ext cx="4401879" cy="2031325"/>
          </a:xfrm>
          <a:prstGeom prst="rect">
            <a:avLst/>
          </a:prstGeom>
          <a:noFill/>
        </p:spPr>
        <p:txBody>
          <a:bodyPr wrap="square" rtlCol="0">
            <a:spAutoFit/>
          </a:bodyPr>
          <a:lstStyle/>
          <a:p>
            <a:r>
              <a:rPr lang="en-US" dirty="0"/>
              <a:t>Cons:</a:t>
            </a:r>
          </a:p>
          <a:p>
            <a:pPr marL="285750" indent="-285750">
              <a:buFont typeface="Arial" panose="020B0604020202020204" pitchFamily="34" charset="0"/>
              <a:buChar char="•"/>
            </a:pPr>
            <a:r>
              <a:rPr lang="en-US" dirty="0"/>
              <a:t>Deal with host contamination</a:t>
            </a:r>
          </a:p>
          <a:p>
            <a:pPr marL="285750" indent="-285750">
              <a:buFont typeface="Arial" panose="020B0604020202020204" pitchFamily="34" charset="0"/>
              <a:buChar char="•"/>
            </a:pPr>
            <a:r>
              <a:rPr lang="en-US" dirty="0"/>
              <a:t>Computational expensive</a:t>
            </a:r>
          </a:p>
          <a:p>
            <a:pPr marL="285750" indent="-285750">
              <a:buFont typeface="Arial" panose="020B0604020202020204" pitchFamily="34" charset="0"/>
              <a:buChar char="•"/>
            </a:pPr>
            <a:r>
              <a:rPr lang="en-US" dirty="0"/>
              <a:t>not as much depth</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809121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3BD3DD-9387-43B7-AEBC-6930F7E90BAC}"/>
              </a:ext>
            </a:extLst>
          </p:cNvPr>
          <p:cNvSpPr txBox="1">
            <a:spLocks/>
          </p:cNvSpPr>
          <p:nvPr/>
        </p:nvSpPr>
        <p:spPr>
          <a:xfrm>
            <a:off x="225123" y="7858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Future directions in phyllosphere microbiome study</a:t>
            </a:r>
          </a:p>
        </p:txBody>
      </p:sp>
      <p:sp>
        <p:nvSpPr>
          <p:cNvPr id="5" name="TextBox 4">
            <a:extLst>
              <a:ext uri="{FF2B5EF4-FFF2-40B4-BE49-F238E27FC236}">
                <a16:creationId xmlns:a16="http://schemas.microsoft.com/office/drawing/2014/main" id="{AB9D5662-DE98-42EB-9CC5-697B04E6B9AA}"/>
              </a:ext>
            </a:extLst>
          </p:cNvPr>
          <p:cNvSpPr txBox="1"/>
          <p:nvPr/>
        </p:nvSpPr>
        <p:spPr>
          <a:xfrm>
            <a:off x="1073887" y="1541721"/>
            <a:ext cx="9346019" cy="3046988"/>
          </a:xfrm>
          <a:prstGeom prst="rect">
            <a:avLst/>
          </a:prstGeom>
          <a:noFill/>
        </p:spPr>
        <p:txBody>
          <a:bodyPr wrap="square" rtlCol="0">
            <a:spAutoFit/>
          </a:bodyPr>
          <a:lstStyle/>
          <a:p>
            <a:pPr marL="285750" indent="-285750">
              <a:buFont typeface="Arial" panose="020B0604020202020204" pitchFamily="34" charset="0"/>
              <a:buChar char="•"/>
            </a:pPr>
            <a:r>
              <a:rPr lang="en-US" sz="2400" dirty="0"/>
              <a:t>Untangle the complex interactions of plant-microbiome-pathogen</a:t>
            </a:r>
          </a:p>
          <a:p>
            <a:pPr marL="800100" lvl="1" indent="-342900">
              <a:buFont typeface="Courier New" panose="02070309020205020404" pitchFamily="49" charset="0"/>
              <a:buChar char="o"/>
            </a:pPr>
            <a:r>
              <a:rPr lang="en-US" sz="2400" dirty="0"/>
              <a:t>meta-genome</a:t>
            </a:r>
          </a:p>
          <a:p>
            <a:pPr marL="800100" lvl="1" indent="-342900">
              <a:buFont typeface="Courier New" panose="02070309020205020404" pitchFamily="49" charset="0"/>
              <a:buChar char="o"/>
            </a:pPr>
            <a:r>
              <a:rPr lang="en-US" sz="2400" dirty="0"/>
              <a:t>meta-transcriptome</a:t>
            </a:r>
          </a:p>
          <a:p>
            <a:pPr marL="800100" lvl="1" indent="-342900">
              <a:buFont typeface="Courier New" panose="02070309020205020404" pitchFamily="49" charset="0"/>
              <a:buChar char="o"/>
            </a:pPr>
            <a:r>
              <a:rPr lang="en-US" sz="2400" dirty="0"/>
              <a:t>metabolome</a:t>
            </a:r>
          </a:p>
          <a:p>
            <a:pPr marL="800100" lvl="1" indent="-342900">
              <a:buFont typeface="Courier New" panose="02070309020205020404" pitchFamily="49" charset="0"/>
              <a:buChar char="o"/>
            </a:pPr>
            <a:r>
              <a:rPr lang="en-US" sz="2400" dirty="0"/>
              <a:t>move beyond cataloguing community to single-cell level</a:t>
            </a:r>
          </a:p>
          <a:p>
            <a:endParaRPr lang="en-US" sz="2400" dirty="0"/>
          </a:p>
          <a:p>
            <a:pPr marL="285750" indent="-285750">
              <a:buFont typeface="Arial" panose="020B0604020202020204" pitchFamily="34" charset="0"/>
              <a:buChar char="•"/>
            </a:pPr>
            <a:r>
              <a:rPr lang="en-US" sz="2400" dirty="0"/>
              <a:t>How can we capitalize our microbiome knowledge to the optimize/individualize plant or crop protection and production?</a:t>
            </a:r>
          </a:p>
        </p:txBody>
      </p:sp>
    </p:spTree>
    <p:extLst>
      <p:ext uri="{BB962C8B-B14F-4D97-AF65-F5344CB8AC3E}">
        <p14:creationId xmlns:p14="http://schemas.microsoft.com/office/powerpoint/2010/main" val="29718360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 up of a plant&#10;&#10;Description automatically generated with medium confidence">
            <a:extLst>
              <a:ext uri="{FF2B5EF4-FFF2-40B4-BE49-F238E27FC236}">
                <a16:creationId xmlns:a16="http://schemas.microsoft.com/office/drawing/2014/main" id="{794AB6BF-FDEC-410D-8741-8A40E8021B64}"/>
              </a:ext>
            </a:extLst>
          </p:cNvPr>
          <p:cNvPicPr>
            <a:picLocks noChangeAspect="1"/>
          </p:cNvPicPr>
          <p:nvPr/>
        </p:nvPicPr>
        <p:blipFill rotWithShape="1">
          <a:blip r:embed="rId3">
            <a:extLst>
              <a:ext uri="{28A0092B-C50C-407E-A947-70E740481C1C}">
                <a14:useLocalDpi xmlns:a14="http://schemas.microsoft.com/office/drawing/2010/main" val="0"/>
              </a:ext>
            </a:extLst>
          </a:blip>
          <a:srcRect t="40397" r="9091" b="11595"/>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5C1E44E-1AC4-44F1-9117-4DB36AC31790}"/>
              </a:ext>
            </a:extLst>
          </p:cNvPr>
          <p:cNvSpPr>
            <a:spLocks noGrp="1"/>
          </p:cNvSpPr>
          <p:nvPr>
            <p:ph type="ctrTitle"/>
          </p:nvPr>
        </p:nvSpPr>
        <p:spPr>
          <a:xfrm>
            <a:off x="1082181" y="2251182"/>
            <a:ext cx="4023360" cy="630158"/>
          </a:xfrm>
        </p:spPr>
        <p:txBody>
          <a:bodyPr anchor="b">
            <a:normAutofit/>
          </a:bodyPr>
          <a:lstStyle/>
          <a:p>
            <a:pPr algn="l"/>
            <a:r>
              <a:rPr lang="en-US" sz="3700" cap="all" dirty="0"/>
              <a:t>Questions?</a:t>
            </a:r>
          </a:p>
        </p:txBody>
      </p:sp>
      <p:pic>
        <p:nvPicPr>
          <p:cNvPr id="7" name="Picture 6" descr="Logo&#10;&#10;Description automatically generated">
            <a:extLst>
              <a:ext uri="{FF2B5EF4-FFF2-40B4-BE49-F238E27FC236}">
                <a16:creationId xmlns:a16="http://schemas.microsoft.com/office/drawing/2014/main" id="{0C6512A7-C279-43CD-BEC3-D6E1925674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258" y="171255"/>
            <a:ext cx="595554" cy="739885"/>
          </a:xfrm>
          <a:prstGeom prst="rect">
            <a:avLst/>
          </a:prstGeom>
        </p:spPr>
      </p:pic>
    </p:spTree>
    <p:extLst>
      <p:ext uri="{BB962C8B-B14F-4D97-AF65-F5344CB8AC3E}">
        <p14:creationId xmlns:p14="http://schemas.microsoft.com/office/powerpoint/2010/main" val="1910587585"/>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E3760B9E-8E31-4C1E-9160-EA738F64E2B3}"/>
              </a:ext>
            </a:extLst>
          </p:cNvPr>
          <p:cNvSpPr txBox="1">
            <a:spLocks/>
          </p:cNvSpPr>
          <p:nvPr/>
        </p:nvSpPr>
        <p:spPr>
          <a:xfrm>
            <a:off x="2055812" y="885618"/>
            <a:ext cx="4040188" cy="639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Targeted</a:t>
            </a:r>
          </a:p>
        </p:txBody>
      </p:sp>
      <p:sp>
        <p:nvSpPr>
          <p:cNvPr id="5" name="Content Placeholder 6">
            <a:extLst>
              <a:ext uri="{FF2B5EF4-FFF2-40B4-BE49-F238E27FC236}">
                <a16:creationId xmlns:a16="http://schemas.microsoft.com/office/drawing/2014/main" id="{F568B606-2634-4FEC-9FC5-2EA273B960A4}"/>
              </a:ext>
            </a:extLst>
          </p:cNvPr>
          <p:cNvSpPr txBox="1">
            <a:spLocks/>
          </p:cNvSpPr>
          <p:nvPr/>
        </p:nvSpPr>
        <p:spPr>
          <a:xfrm>
            <a:off x="723018" y="1840457"/>
            <a:ext cx="5741577" cy="363021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Pros</a:t>
            </a:r>
          </a:p>
          <a:p>
            <a:pPr lvl="1"/>
            <a:r>
              <a:rPr lang="en-US" sz="1800" dirty="0"/>
              <a:t>Great depth</a:t>
            </a:r>
          </a:p>
          <a:p>
            <a:pPr lvl="1"/>
            <a:r>
              <a:rPr lang="en-US" sz="1800" dirty="0"/>
              <a:t>More precise</a:t>
            </a:r>
          </a:p>
          <a:p>
            <a:pPr lvl="1"/>
            <a:r>
              <a:rPr lang="en-US" sz="1800" dirty="0"/>
              <a:t>Only sequence a specific region</a:t>
            </a:r>
          </a:p>
          <a:p>
            <a:pPr lvl="2"/>
            <a:r>
              <a:rPr lang="en-US" sz="1800" dirty="0"/>
              <a:t>16s rRNA</a:t>
            </a:r>
          </a:p>
          <a:p>
            <a:pPr lvl="2"/>
            <a:r>
              <a:rPr lang="en-US" sz="1800" dirty="0"/>
              <a:t>18s for fungi</a:t>
            </a:r>
          </a:p>
          <a:p>
            <a:pPr lvl="2"/>
            <a:r>
              <a:rPr lang="en-US" sz="1800" dirty="0"/>
              <a:t>ITS and entire operon add more info</a:t>
            </a:r>
          </a:p>
          <a:p>
            <a:r>
              <a:rPr lang="en-US" sz="1800" dirty="0"/>
              <a:t>Cons</a:t>
            </a:r>
          </a:p>
          <a:p>
            <a:pPr lvl="1"/>
            <a:r>
              <a:rPr lang="en-US" sz="1800" dirty="0"/>
              <a:t>Unequal amplification</a:t>
            </a:r>
          </a:p>
          <a:p>
            <a:pPr lvl="1"/>
            <a:r>
              <a:rPr lang="en-US" sz="1800" dirty="0"/>
              <a:t>Only looks at one part of one gene (for rRNA/ITS sequencing)</a:t>
            </a:r>
          </a:p>
          <a:p>
            <a:pPr lvl="1"/>
            <a:r>
              <a:rPr lang="en-US" sz="1800" dirty="0"/>
              <a:t>Not enough resolution for species/subspecies identification</a:t>
            </a:r>
          </a:p>
          <a:p>
            <a:pPr lvl="2"/>
            <a:r>
              <a:rPr lang="en-US" sz="1800" dirty="0"/>
              <a:t>OTUs/ASVs instead</a:t>
            </a:r>
          </a:p>
          <a:p>
            <a:pPr lvl="1"/>
            <a:r>
              <a:rPr lang="en-US" sz="1800" dirty="0"/>
              <a:t>Impossible to directly assess microbe’s function</a:t>
            </a:r>
          </a:p>
          <a:p>
            <a:pPr marL="457200" lvl="1" indent="0">
              <a:buNone/>
            </a:pPr>
            <a:endParaRPr lang="en-US" sz="1800" dirty="0"/>
          </a:p>
        </p:txBody>
      </p:sp>
      <p:sp>
        <p:nvSpPr>
          <p:cNvPr id="6" name="Text Placeholder 7">
            <a:extLst>
              <a:ext uri="{FF2B5EF4-FFF2-40B4-BE49-F238E27FC236}">
                <a16:creationId xmlns:a16="http://schemas.microsoft.com/office/drawing/2014/main" id="{4B2FEBEB-124A-44CD-BC0B-1C6B04042B82}"/>
              </a:ext>
            </a:extLst>
          </p:cNvPr>
          <p:cNvSpPr txBox="1">
            <a:spLocks/>
          </p:cNvSpPr>
          <p:nvPr/>
        </p:nvSpPr>
        <p:spPr>
          <a:xfrm>
            <a:off x="6335604" y="873180"/>
            <a:ext cx="4041775" cy="639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dirty="0"/>
              <a:t>Shotgun</a:t>
            </a:r>
          </a:p>
        </p:txBody>
      </p:sp>
      <p:sp>
        <p:nvSpPr>
          <p:cNvPr id="7" name="Content Placeholder 8">
            <a:extLst>
              <a:ext uri="{FF2B5EF4-FFF2-40B4-BE49-F238E27FC236}">
                <a16:creationId xmlns:a16="http://schemas.microsoft.com/office/drawing/2014/main" id="{C95341AC-EA38-450D-AE98-EF4B8916DB76}"/>
              </a:ext>
            </a:extLst>
          </p:cNvPr>
          <p:cNvSpPr txBox="1">
            <a:spLocks/>
          </p:cNvSpPr>
          <p:nvPr/>
        </p:nvSpPr>
        <p:spPr>
          <a:xfrm>
            <a:off x="6335603" y="1845261"/>
            <a:ext cx="5133379" cy="426846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Pros</a:t>
            </a:r>
          </a:p>
          <a:p>
            <a:pPr lvl="1"/>
            <a:r>
              <a:rPr lang="en-US" sz="1800" dirty="0"/>
              <a:t>Can theoretically sequence 100% of sample</a:t>
            </a:r>
          </a:p>
          <a:p>
            <a:pPr lvl="1"/>
            <a:r>
              <a:rPr lang="en-US" sz="1800" dirty="0"/>
              <a:t>Greater resolution to genetic content</a:t>
            </a:r>
          </a:p>
          <a:p>
            <a:pPr lvl="1"/>
            <a:r>
              <a:rPr lang="en-US" sz="1800" dirty="0"/>
              <a:t>Can assess function</a:t>
            </a:r>
          </a:p>
          <a:p>
            <a:pPr lvl="1"/>
            <a:r>
              <a:rPr lang="en-US" sz="1800" dirty="0"/>
              <a:t>Identify novel organisms/genes/genomic features</a:t>
            </a:r>
          </a:p>
          <a:p>
            <a:pPr marL="457200" lvl="1" indent="0">
              <a:buNone/>
            </a:pPr>
            <a:endParaRPr lang="en-US" sz="1800" dirty="0"/>
          </a:p>
          <a:p>
            <a:r>
              <a:rPr lang="en-US" sz="1800" dirty="0"/>
              <a:t>Cons</a:t>
            </a:r>
          </a:p>
          <a:p>
            <a:pPr lvl="1"/>
            <a:r>
              <a:rPr lang="en-US" sz="1800" dirty="0"/>
              <a:t>Rarely sequence everything in sample</a:t>
            </a:r>
          </a:p>
          <a:p>
            <a:pPr lvl="1"/>
            <a:r>
              <a:rPr lang="en-US" sz="1800" dirty="0"/>
              <a:t>Not as much depth</a:t>
            </a:r>
          </a:p>
          <a:p>
            <a:pPr lvl="1"/>
            <a:r>
              <a:rPr lang="en-US" sz="1800" dirty="0"/>
              <a:t>Will sequence host/contaminant DNA</a:t>
            </a:r>
          </a:p>
          <a:p>
            <a:pPr lvl="1"/>
            <a:r>
              <a:rPr lang="en-US" sz="1800" dirty="0"/>
              <a:t>Very complex dataset</a:t>
            </a:r>
          </a:p>
          <a:p>
            <a:pPr lvl="1"/>
            <a:r>
              <a:rPr lang="en-US" sz="1800" dirty="0"/>
              <a:t>Computational exhaustive</a:t>
            </a:r>
          </a:p>
          <a:p>
            <a:pPr lvl="1"/>
            <a:r>
              <a:rPr lang="en-US" sz="1800" dirty="0"/>
              <a:t>$$$$</a:t>
            </a:r>
          </a:p>
        </p:txBody>
      </p:sp>
      <p:sp>
        <p:nvSpPr>
          <p:cNvPr id="8" name="TextBox 7">
            <a:extLst>
              <a:ext uri="{FF2B5EF4-FFF2-40B4-BE49-F238E27FC236}">
                <a16:creationId xmlns:a16="http://schemas.microsoft.com/office/drawing/2014/main" id="{28EC2FC0-73A7-470B-8B26-AA8FA3EE316F}"/>
              </a:ext>
            </a:extLst>
          </p:cNvPr>
          <p:cNvSpPr txBox="1"/>
          <p:nvPr/>
        </p:nvSpPr>
        <p:spPr>
          <a:xfrm>
            <a:off x="10706986" y="6464596"/>
            <a:ext cx="1913863" cy="276999"/>
          </a:xfrm>
          <a:prstGeom prst="rect">
            <a:avLst/>
          </a:prstGeom>
          <a:noFill/>
        </p:spPr>
        <p:txBody>
          <a:bodyPr wrap="square" rtlCol="0">
            <a:spAutoFit/>
          </a:bodyPr>
          <a:lstStyle/>
          <a:p>
            <a:r>
              <a:rPr lang="en-US" sz="1200" dirty="0"/>
              <a:t>(Twaddle A. 2017)</a:t>
            </a:r>
          </a:p>
        </p:txBody>
      </p:sp>
      <p:sp>
        <p:nvSpPr>
          <p:cNvPr id="9" name="Title 1">
            <a:extLst>
              <a:ext uri="{FF2B5EF4-FFF2-40B4-BE49-F238E27FC236}">
                <a16:creationId xmlns:a16="http://schemas.microsoft.com/office/drawing/2014/main" id="{F83D56A8-699D-4328-AB3F-0560E9A8B8A6}"/>
              </a:ext>
            </a:extLst>
          </p:cNvPr>
          <p:cNvSpPr txBox="1">
            <a:spLocks/>
          </p:cNvSpPr>
          <p:nvPr/>
        </p:nvSpPr>
        <p:spPr>
          <a:xfrm>
            <a:off x="154003" y="-14494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The comparison</a:t>
            </a:r>
          </a:p>
        </p:txBody>
      </p:sp>
    </p:spTree>
    <p:extLst>
      <p:ext uri="{BB962C8B-B14F-4D97-AF65-F5344CB8AC3E}">
        <p14:creationId xmlns:p14="http://schemas.microsoft.com/office/powerpoint/2010/main" val="17175340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Content Placeholder 55" descr="A picture containing plant&#10;&#10;Description automatically generated">
            <a:extLst>
              <a:ext uri="{FF2B5EF4-FFF2-40B4-BE49-F238E27FC236}">
                <a16:creationId xmlns:a16="http://schemas.microsoft.com/office/drawing/2014/main" id="{2243A7A9-04A0-46AA-979F-1278BD5E9DE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9869" y="1150991"/>
            <a:ext cx="5682265" cy="5231279"/>
          </a:xfrm>
        </p:spPr>
      </p:pic>
      <p:grpSp>
        <p:nvGrpSpPr>
          <p:cNvPr id="14" name="Group 13">
            <a:extLst>
              <a:ext uri="{FF2B5EF4-FFF2-40B4-BE49-F238E27FC236}">
                <a16:creationId xmlns:a16="http://schemas.microsoft.com/office/drawing/2014/main" id="{E3735DEC-0EEC-4B1E-98C6-3F734EAA53E3}"/>
              </a:ext>
            </a:extLst>
          </p:cNvPr>
          <p:cNvGrpSpPr/>
          <p:nvPr/>
        </p:nvGrpSpPr>
        <p:grpSpPr>
          <a:xfrm>
            <a:off x="1868866" y="3867325"/>
            <a:ext cx="5671825" cy="2513496"/>
            <a:chOff x="1868866" y="3867325"/>
            <a:chExt cx="5671825" cy="2513496"/>
          </a:xfrm>
        </p:grpSpPr>
        <p:sp>
          <p:nvSpPr>
            <p:cNvPr id="58" name="Flowchart: Document 57">
              <a:extLst>
                <a:ext uri="{FF2B5EF4-FFF2-40B4-BE49-F238E27FC236}">
                  <a16:creationId xmlns:a16="http://schemas.microsoft.com/office/drawing/2014/main" id="{7A9D2507-4984-4CD9-A7E1-B561A54153F2}"/>
                </a:ext>
              </a:extLst>
            </p:cNvPr>
            <p:cNvSpPr/>
            <p:nvPr/>
          </p:nvSpPr>
          <p:spPr>
            <a:xfrm flipH="1" flipV="1">
              <a:off x="1868866" y="3867325"/>
              <a:ext cx="5671825" cy="2513496"/>
            </a:xfrm>
            <a:prstGeom prst="flowChartDocument">
              <a:avLst/>
            </a:prstGeom>
            <a:solidFill>
              <a:srgbClr val="EE803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Freeform: Shape 12">
              <a:extLst>
                <a:ext uri="{FF2B5EF4-FFF2-40B4-BE49-F238E27FC236}">
                  <a16:creationId xmlns:a16="http://schemas.microsoft.com/office/drawing/2014/main" id="{2657C9AB-FE50-4047-BB5F-8F7424B57B1B}"/>
                </a:ext>
              </a:extLst>
            </p:cNvPr>
            <p:cNvSpPr/>
            <p:nvPr/>
          </p:nvSpPr>
          <p:spPr>
            <a:xfrm>
              <a:off x="2961314" y="4048778"/>
              <a:ext cx="3498209" cy="2301688"/>
            </a:xfrm>
            <a:custGeom>
              <a:avLst/>
              <a:gdLst>
                <a:gd name="connsiteX0" fmla="*/ 1518407 w 3498209"/>
                <a:gd name="connsiteY0" fmla="*/ 28272 h 2301688"/>
                <a:gd name="connsiteX1" fmla="*/ 1518407 w 3498209"/>
                <a:gd name="connsiteY1" fmla="*/ 28272 h 2301688"/>
                <a:gd name="connsiteX2" fmla="*/ 1468073 w 3498209"/>
                <a:gd name="connsiteY2" fmla="*/ 86994 h 2301688"/>
                <a:gd name="connsiteX3" fmla="*/ 1442906 w 3498209"/>
                <a:gd name="connsiteY3" fmla="*/ 112161 h 2301688"/>
                <a:gd name="connsiteX4" fmla="*/ 1417739 w 3498209"/>
                <a:gd name="connsiteY4" fmla="*/ 120550 h 2301688"/>
                <a:gd name="connsiteX5" fmla="*/ 1392572 w 3498209"/>
                <a:gd name="connsiteY5" fmla="*/ 137328 h 2301688"/>
                <a:gd name="connsiteX6" fmla="*/ 1359016 w 3498209"/>
                <a:gd name="connsiteY6" fmla="*/ 145717 h 2301688"/>
                <a:gd name="connsiteX7" fmla="*/ 1266737 w 3498209"/>
                <a:gd name="connsiteY7" fmla="*/ 162495 h 2301688"/>
                <a:gd name="connsiteX8" fmla="*/ 1224792 w 3498209"/>
                <a:gd name="connsiteY8" fmla="*/ 179273 h 2301688"/>
                <a:gd name="connsiteX9" fmla="*/ 1166069 w 3498209"/>
                <a:gd name="connsiteY9" fmla="*/ 187662 h 2301688"/>
                <a:gd name="connsiteX10" fmla="*/ 1115736 w 3498209"/>
                <a:gd name="connsiteY10" fmla="*/ 221218 h 2301688"/>
                <a:gd name="connsiteX11" fmla="*/ 1057013 w 3498209"/>
                <a:gd name="connsiteY11" fmla="*/ 254774 h 2301688"/>
                <a:gd name="connsiteX12" fmla="*/ 998290 w 3498209"/>
                <a:gd name="connsiteY12" fmla="*/ 271552 h 2301688"/>
                <a:gd name="connsiteX13" fmla="*/ 973123 w 3498209"/>
                <a:gd name="connsiteY13" fmla="*/ 279941 h 2301688"/>
                <a:gd name="connsiteX14" fmla="*/ 947956 w 3498209"/>
                <a:gd name="connsiteY14" fmla="*/ 296719 h 2301688"/>
                <a:gd name="connsiteX15" fmla="*/ 880844 w 3498209"/>
                <a:gd name="connsiteY15" fmla="*/ 330275 h 2301688"/>
                <a:gd name="connsiteX16" fmla="*/ 830510 w 3498209"/>
                <a:gd name="connsiteY16" fmla="*/ 347053 h 2301688"/>
                <a:gd name="connsiteX17" fmla="*/ 805343 w 3498209"/>
                <a:gd name="connsiteY17" fmla="*/ 363831 h 2301688"/>
                <a:gd name="connsiteX18" fmla="*/ 780176 w 3498209"/>
                <a:gd name="connsiteY18" fmla="*/ 372220 h 2301688"/>
                <a:gd name="connsiteX19" fmla="*/ 713064 w 3498209"/>
                <a:gd name="connsiteY19" fmla="*/ 388998 h 2301688"/>
                <a:gd name="connsiteX20" fmla="*/ 687897 w 3498209"/>
                <a:gd name="connsiteY20" fmla="*/ 397387 h 2301688"/>
                <a:gd name="connsiteX21" fmla="*/ 662730 w 3498209"/>
                <a:gd name="connsiteY21" fmla="*/ 414165 h 2301688"/>
                <a:gd name="connsiteX22" fmla="*/ 637563 w 3498209"/>
                <a:gd name="connsiteY22" fmla="*/ 422554 h 2301688"/>
                <a:gd name="connsiteX23" fmla="*/ 612396 w 3498209"/>
                <a:gd name="connsiteY23" fmla="*/ 439332 h 2301688"/>
                <a:gd name="connsiteX24" fmla="*/ 545284 w 3498209"/>
                <a:gd name="connsiteY24" fmla="*/ 456110 h 2301688"/>
                <a:gd name="connsiteX25" fmla="*/ 494950 w 3498209"/>
                <a:gd name="connsiteY25" fmla="*/ 472888 h 2301688"/>
                <a:gd name="connsiteX26" fmla="*/ 469783 w 3498209"/>
                <a:gd name="connsiteY26" fmla="*/ 481277 h 2301688"/>
                <a:gd name="connsiteX27" fmla="*/ 419449 w 3498209"/>
                <a:gd name="connsiteY27" fmla="*/ 514833 h 2301688"/>
                <a:gd name="connsiteX28" fmla="*/ 360726 w 3498209"/>
                <a:gd name="connsiteY28" fmla="*/ 531611 h 2301688"/>
                <a:gd name="connsiteX29" fmla="*/ 302003 w 3498209"/>
                <a:gd name="connsiteY29" fmla="*/ 573556 h 2301688"/>
                <a:gd name="connsiteX30" fmla="*/ 243280 w 3498209"/>
                <a:gd name="connsiteY30" fmla="*/ 607112 h 2301688"/>
                <a:gd name="connsiteX31" fmla="*/ 218114 w 3498209"/>
                <a:gd name="connsiteY31" fmla="*/ 623890 h 2301688"/>
                <a:gd name="connsiteX32" fmla="*/ 159391 w 3498209"/>
                <a:gd name="connsiteY32" fmla="*/ 649057 h 2301688"/>
                <a:gd name="connsiteX33" fmla="*/ 75501 w 3498209"/>
                <a:gd name="connsiteY33" fmla="*/ 724558 h 2301688"/>
                <a:gd name="connsiteX34" fmla="*/ 41945 w 3498209"/>
                <a:gd name="connsiteY34" fmla="*/ 774892 h 2301688"/>
                <a:gd name="connsiteX35" fmla="*/ 25167 w 3498209"/>
                <a:gd name="connsiteY35" fmla="*/ 825226 h 2301688"/>
                <a:gd name="connsiteX36" fmla="*/ 8389 w 3498209"/>
                <a:gd name="connsiteY36" fmla="*/ 951061 h 2301688"/>
                <a:gd name="connsiteX37" fmla="*/ 0 w 3498209"/>
                <a:gd name="connsiteY37" fmla="*/ 993005 h 2301688"/>
                <a:gd name="connsiteX38" fmla="*/ 8389 w 3498209"/>
                <a:gd name="connsiteY38" fmla="*/ 1169174 h 2301688"/>
                <a:gd name="connsiteX39" fmla="*/ 16778 w 3498209"/>
                <a:gd name="connsiteY39" fmla="*/ 1227897 h 2301688"/>
                <a:gd name="connsiteX40" fmla="*/ 25167 w 3498209"/>
                <a:gd name="connsiteY40" fmla="*/ 1412455 h 2301688"/>
                <a:gd name="connsiteX41" fmla="*/ 33556 w 3498209"/>
                <a:gd name="connsiteY41" fmla="*/ 1437622 h 2301688"/>
                <a:gd name="connsiteX42" fmla="*/ 58723 w 3498209"/>
                <a:gd name="connsiteY42" fmla="*/ 1454400 h 2301688"/>
                <a:gd name="connsiteX43" fmla="*/ 75501 w 3498209"/>
                <a:gd name="connsiteY43" fmla="*/ 1479567 h 2301688"/>
                <a:gd name="connsiteX44" fmla="*/ 125835 w 3498209"/>
                <a:gd name="connsiteY44" fmla="*/ 1496345 h 2301688"/>
                <a:gd name="connsiteX45" fmla="*/ 151002 w 3498209"/>
                <a:gd name="connsiteY45" fmla="*/ 1504734 h 2301688"/>
                <a:gd name="connsiteX46" fmla="*/ 176169 w 3498209"/>
                <a:gd name="connsiteY46" fmla="*/ 1521512 h 2301688"/>
                <a:gd name="connsiteX47" fmla="*/ 234892 w 3498209"/>
                <a:gd name="connsiteY47" fmla="*/ 1538290 h 2301688"/>
                <a:gd name="connsiteX48" fmla="*/ 260058 w 3498209"/>
                <a:gd name="connsiteY48" fmla="*/ 1546679 h 2301688"/>
                <a:gd name="connsiteX49" fmla="*/ 293614 w 3498209"/>
                <a:gd name="connsiteY49" fmla="*/ 1555068 h 2301688"/>
                <a:gd name="connsiteX50" fmla="*/ 318781 w 3498209"/>
                <a:gd name="connsiteY50" fmla="*/ 1563457 h 2301688"/>
                <a:gd name="connsiteX51" fmla="*/ 461394 w 3498209"/>
                <a:gd name="connsiteY51" fmla="*/ 1580235 h 2301688"/>
                <a:gd name="connsiteX52" fmla="*/ 511728 w 3498209"/>
                <a:gd name="connsiteY52" fmla="*/ 1597013 h 2301688"/>
                <a:gd name="connsiteX53" fmla="*/ 545284 w 3498209"/>
                <a:gd name="connsiteY53" fmla="*/ 1622180 h 2301688"/>
                <a:gd name="connsiteX54" fmla="*/ 587229 w 3498209"/>
                <a:gd name="connsiteY54" fmla="*/ 1697681 h 2301688"/>
                <a:gd name="connsiteX55" fmla="*/ 570451 w 3498209"/>
                <a:gd name="connsiteY55" fmla="*/ 1915794 h 2301688"/>
                <a:gd name="connsiteX56" fmla="*/ 562062 w 3498209"/>
                <a:gd name="connsiteY56" fmla="*/ 1949350 h 2301688"/>
                <a:gd name="connsiteX57" fmla="*/ 545284 w 3498209"/>
                <a:gd name="connsiteY57" fmla="*/ 1974517 h 2301688"/>
                <a:gd name="connsiteX58" fmla="*/ 528506 w 3498209"/>
                <a:gd name="connsiteY58" fmla="*/ 2050018 h 2301688"/>
                <a:gd name="connsiteX59" fmla="*/ 536895 w 3498209"/>
                <a:gd name="connsiteY59" fmla="*/ 2108741 h 2301688"/>
                <a:gd name="connsiteX60" fmla="*/ 545284 w 3498209"/>
                <a:gd name="connsiteY60" fmla="*/ 2133908 h 2301688"/>
                <a:gd name="connsiteX61" fmla="*/ 578840 w 3498209"/>
                <a:gd name="connsiteY61" fmla="*/ 2184242 h 2301688"/>
                <a:gd name="connsiteX62" fmla="*/ 595618 w 3498209"/>
                <a:gd name="connsiteY62" fmla="*/ 2234576 h 2301688"/>
                <a:gd name="connsiteX63" fmla="*/ 671119 w 3498209"/>
                <a:gd name="connsiteY63" fmla="*/ 2259743 h 2301688"/>
                <a:gd name="connsiteX64" fmla="*/ 696286 w 3498209"/>
                <a:gd name="connsiteY64" fmla="*/ 2268132 h 2301688"/>
                <a:gd name="connsiteX65" fmla="*/ 721453 w 3498209"/>
                <a:gd name="connsiteY65" fmla="*/ 2276521 h 2301688"/>
                <a:gd name="connsiteX66" fmla="*/ 796954 w 3498209"/>
                <a:gd name="connsiteY66" fmla="*/ 2268132 h 2301688"/>
                <a:gd name="connsiteX67" fmla="*/ 872455 w 3498209"/>
                <a:gd name="connsiteY67" fmla="*/ 2234576 h 2301688"/>
                <a:gd name="connsiteX68" fmla="*/ 922789 w 3498209"/>
                <a:gd name="connsiteY68" fmla="*/ 2192631 h 2301688"/>
                <a:gd name="connsiteX69" fmla="*/ 956345 w 3498209"/>
                <a:gd name="connsiteY69" fmla="*/ 2142297 h 2301688"/>
                <a:gd name="connsiteX70" fmla="*/ 973123 w 3498209"/>
                <a:gd name="connsiteY70" fmla="*/ 2117130 h 2301688"/>
                <a:gd name="connsiteX71" fmla="*/ 981512 w 3498209"/>
                <a:gd name="connsiteY71" fmla="*/ 2091963 h 2301688"/>
                <a:gd name="connsiteX72" fmla="*/ 989901 w 3498209"/>
                <a:gd name="connsiteY72" fmla="*/ 2033240 h 2301688"/>
                <a:gd name="connsiteX73" fmla="*/ 998290 w 3498209"/>
                <a:gd name="connsiteY73" fmla="*/ 1957739 h 2301688"/>
                <a:gd name="connsiteX74" fmla="*/ 1006679 w 3498209"/>
                <a:gd name="connsiteY74" fmla="*/ 1907405 h 2301688"/>
                <a:gd name="connsiteX75" fmla="*/ 1065402 w 3498209"/>
                <a:gd name="connsiteY75" fmla="*/ 1840294 h 2301688"/>
                <a:gd name="connsiteX76" fmla="*/ 1115736 w 3498209"/>
                <a:gd name="connsiteY76" fmla="*/ 1823516 h 2301688"/>
                <a:gd name="connsiteX77" fmla="*/ 1182847 w 3498209"/>
                <a:gd name="connsiteY77" fmla="*/ 1831905 h 2301688"/>
                <a:gd name="connsiteX78" fmla="*/ 1233181 w 3498209"/>
                <a:gd name="connsiteY78" fmla="*/ 1865461 h 2301688"/>
                <a:gd name="connsiteX79" fmla="*/ 1266737 w 3498209"/>
                <a:gd name="connsiteY79" fmla="*/ 1924183 h 2301688"/>
                <a:gd name="connsiteX80" fmla="*/ 1283515 w 3498209"/>
                <a:gd name="connsiteY80" fmla="*/ 1957739 h 2301688"/>
                <a:gd name="connsiteX81" fmla="*/ 1308682 w 3498209"/>
                <a:gd name="connsiteY81" fmla="*/ 1982906 h 2301688"/>
                <a:gd name="connsiteX82" fmla="*/ 1350627 w 3498209"/>
                <a:gd name="connsiteY82" fmla="*/ 2033240 h 2301688"/>
                <a:gd name="connsiteX83" fmla="*/ 1426128 w 3498209"/>
                <a:gd name="connsiteY83" fmla="*/ 2066796 h 2301688"/>
                <a:gd name="connsiteX84" fmla="*/ 1451295 w 3498209"/>
                <a:gd name="connsiteY84" fmla="*/ 2075185 h 2301688"/>
                <a:gd name="connsiteX85" fmla="*/ 1560352 w 3498209"/>
                <a:gd name="connsiteY85" fmla="*/ 2066796 h 2301688"/>
                <a:gd name="connsiteX86" fmla="*/ 1610686 w 3498209"/>
                <a:gd name="connsiteY86" fmla="*/ 2041629 h 2301688"/>
                <a:gd name="connsiteX87" fmla="*/ 1669409 w 3498209"/>
                <a:gd name="connsiteY87" fmla="*/ 2016462 h 2301688"/>
                <a:gd name="connsiteX88" fmla="*/ 1753299 w 3498209"/>
                <a:gd name="connsiteY88" fmla="*/ 1957739 h 2301688"/>
                <a:gd name="connsiteX89" fmla="*/ 1778466 w 3498209"/>
                <a:gd name="connsiteY89" fmla="*/ 1932572 h 2301688"/>
                <a:gd name="connsiteX90" fmla="*/ 1803633 w 3498209"/>
                <a:gd name="connsiteY90" fmla="*/ 1924183 h 2301688"/>
                <a:gd name="connsiteX91" fmla="*/ 1879134 w 3498209"/>
                <a:gd name="connsiteY91" fmla="*/ 1882239 h 2301688"/>
                <a:gd name="connsiteX92" fmla="*/ 1954635 w 3498209"/>
                <a:gd name="connsiteY92" fmla="*/ 1890628 h 2301688"/>
                <a:gd name="connsiteX93" fmla="*/ 2021747 w 3498209"/>
                <a:gd name="connsiteY93" fmla="*/ 1966128 h 2301688"/>
                <a:gd name="connsiteX94" fmla="*/ 2097247 w 3498209"/>
                <a:gd name="connsiteY94" fmla="*/ 2033240 h 2301688"/>
                <a:gd name="connsiteX95" fmla="*/ 2147581 w 3498209"/>
                <a:gd name="connsiteY95" fmla="*/ 2066796 h 2301688"/>
                <a:gd name="connsiteX96" fmla="*/ 2172748 w 3498209"/>
                <a:gd name="connsiteY96" fmla="*/ 2091963 h 2301688"/>
                <a:gd name="connsiteX97" fmla="*/ 2231471 w 3498209"/>
                <a:gd name="connsiteY97" fmla="*/ 2117130 h 2301688"/>
                <a:gd name="connsiteX98" fmla="*/ 2248249 w 3498209"/>
                <a:gd name="connsiteY98" fmla="*/ 2142297 h 2301688"/>
                <a:gd name="connsiteX99" fmla="*/ 2273416 w 3498209"/>
                <a:gd name="connsiteY99" fmla="*/ 2150686 h 2301688"/>
                <a:gd name="connsiteX100" fmla="*/ 2298583 w 3498209"/>
                <a:gd name="connsiteY100" fmla="*/ 2167464 h 2301688"/>
                <a:gd name="connsiteX101" fmla="*/ 2348917 w 3498209"/>
                <a:gd name="connsiteY101" fmla="*/ 2184242 h 2301688"/>
                <a:gd name="connsiteX102" fmla="*/ 2374084 w 3498209"/>
                <a:gd name="connsiteY102" fmla="*/ 2192631 h 2301688"/>
                <a:gd name="connsiteX103" fmla="*/ 2399251 w 3498209"/>
                <a:gd name="connsiteY103" fmla="*/ 2201020 h 2301688"/>
                <a:gd name="connsiteX104" fmla="*/ 2499919 w 3498209"/>
                <a:gd name="connsiteY104" fmla="*/ 2192631 h 2301688"/>
                <a:gd name="connsiteX105" fmla="*/ 2550253 w 3498209"/>
                <a:gd name="connsiteY105" fmla="*/ 2159075 h 2301688"/>
                <a:gd name="connsiteX106" fmla="*/ 2650921 w 3498209"/>
                <a:gd name="connsiteY106" fmla="*/ 2201020 h 2301688"/>
                <a:gd name="connsiteX107" fmla="*/ 2701255 w 3498209"/>
                <a:gd name="connsiteY107" fmla="*/ 2251354 h 2301688"/>
                <a:gd name="connsiteX108" fmla="*/ 2726422 w 3498209"/>
                <a:gd name="connsiteY108" fmla="*/ 2259743 h 2301688"/>
                <a:gd name="connsiteX109" fmla="*/ 2776756 w 3498209"/>
                <a:gd name="connsiteY109" fmla="*/ 2293299 h 2301688"/>
                <a:gd name="connsiteX110" fmla="*/ 2801923 w 3498209"/>
                <a:gd name="connsiteY110" fmla="*/ 2301688 h 2301688"/>
                <a:gd name="connsiteX111" fmla="*/ 2885813 w 3498209"/>
                <a:gd name="connsiteY111" fmla="*/ 2293299 h 2301688"/>
                <a:gd name="connsiteX112" fmla="*/ 2902591 w 3498209"/>
                <a:gd name="connsiteY112" fmla="*/ 2268132 h 2301688"/>
                <a:gd name="connsiteX113" fmla="*/ 2910980 w 3498209"/>
                <a:gd name="connsiteY113" fmla="*/ 2242965 h 2301688"/>
                <a:gd name="connsiteX114" fmla="*/ 2936147 w 3498209"/>
                <a:gd name="connsiteY114" fmla="*/ 2192631 h 2301688"/>
                <a:gd name="connsiteX115" fmla="*/ 2944536 w 3498209"/>
                <a:gd name="connsiteY115" fmla="*/ 1915794 h 2301688"/>
                <a:gd name="connsiteX116" fmla="*/ 2978092 w 3498209"/>
                <a:gd name="connsiteY116" fmla="*/ 1840294 h 2301688"/>
                <a:gd name="connsiteX117" fmla="*/ 3003258 w 3498209"/>
                <a:gd name="connsiteY117" fmla="*/ 1806738 h 2301688"/>
                <a:gd name="connsiteX118" fmla="*/ 3053592 w 3498209"/>
                <a:gd name="connsiteY118" fmla="*/ 1773182 h 2301688"/>
                <a:gd name="connsiteX119" fmla="*/ 3196205 w 3498209"/>
                <a:gd name="connsiteY119" fmla="*/ 1781571 h 2301688"/>
                <a:gd name="connsiteX120" fmla="*/ 3246539 w 3498209"/>
                <a:gd name="connsiteY120" fmla="*/ 1798349 h 2301688"/>
                <a:gd name="connsiteX121" fmla="*/ 3280095 w 3498209"/>
                <a:gd name="connsiteY121" fmla="*/ 1806738 h 2301688"/>
                <a:gd name="connsiteX122" fmla="*/ 3414319 w 3498209"/>
                <a:gd name="connsiteY122" fmla="*/ 1798349 h 2301688"/>
                <a:gd name="connsiteX123" fmla="*/ 3456264 w 3498209"/>
                <a:gd name="connsiteY123" fmla="*/ 1722848 h 2301688"/>
                <a:gd name="connsiteX124" fmla="*/ 3473042 w 3498209"/>
                <a:gd name="connsiteY124" fmla="*/ 1697681 h 2301688"/>
                <a:gd name="connsiteX125" fmla="*/ 3481431 w 3498209"/>
                <a:gd name="connsiteY125" fmla="*/ 1630569 h 2301688"/>
                <a:gd name="connsiteX126" fmla="*/ 3489820 w 3498209"/>
                <a:gd name="connsiteY126" fmla="*/ 1605402 h 2301688"/>
                <a:gd name="connsiteX127" fmla="*/ 3498209 w 3498209"/>
                <a:gd name="connsiteY127" fmla="*/ 1538290 h 2301688"/>
                <a:gd name="connsiteX128" fmla="*/ 3489820 w 3498209"/>
                <a:gd name="connsiteY128" fmla="*/ 1454400 h 2301688"/>
                <a:gd name="connsiteX129" fmla="*/ 3431097 w 3498209"/>
                <a:gd name="connsiteY129" fmla="*/ 1378899 h 2301688"/>
                <a:gd name="connsiteX130" fmla="*/ 3414319 w 3498209"/>
                <a:gd name="connsiteY130" fmla="*/ 1345343 h 2301688"/>
                <a:gd name="connsiteX131" fmla="*/ 3380763 w 3498209"/>
                <a:gd name="connsiteY131" fmla="*/ 1295009 h 2301688"/>
                <a:gd name="connsiteX132" fmla="*/ 3347207 w 3498209"/>
                <a:gd name="connsiteY132" fmla="*/ 1227897 h 2301688"/>
                <a:gd name="connsiteX133" fmla="*/ 3338818 w 3498209"/>
                <a:gd name="connsiteY133" fmla="*/ 1185952 h 2301688"/>
                <a:gd name="connsiteX134" fmla="*/ 3330429 w 3498209"/>
                <a:gd name="connsiteY134" fmla="*/ 1160785 h 2301688"/>
                <a:gd name="connsiteX135" fmla="*/ 3338818 w 3498209"/>
                <a:gd name="connsiteY135" fmla="*/ 1102062 h 2301688"/>
                <a:gd name="connsiteX136" fmla="*/ 3347207 w 3498209"/>
                <a:gd name="connsiteY136" fmla="*/ 1076895 h 2301688"/>
                <a:gd name="connsiteX137" fmla="*/ 3397541 w 3498209"/>
                <a:gd name="connsiteY137" fmla="*/ 1043339 h 2301688"/>
                <a:gd name="connsiteX138" fmla="*/ 3414319 w 3498209"/>
                <a:gd name="connsiteY138" fmla="*/ 1018172 h 2301688"/>
                <a:gd name="connsiteX139" fmla="*/ 3439486 w 3498209"/>
                <a:gd name="connsiteY139" fmla="*/ 993005 h 2301688"/>
                <a:gd name="connsiteX140" fmla="*/ 3447875 w 3498209"/>
                <a:gd name="connsiteY140" fmla="*/ 967839 h 2301688"/>
                <a:gd name="connsiteX141" fmla="*/ 3380763 w 3498209"/>
                <a:gd name="connsiteY141" fmla="*/ 909116 h 2301688"/>
                <a:gd name="connsiteX142" fmla="*/ 3330429 w 3498209"/>
                <a:gd name="connsiteY142" fmla="*/ 867171 h 2301688"/>
                <a:gd name="connsiteX143" fmla="*/ 3313651 w 3498209"/>
                <a:gd name="connsiteY143" fmla="*/ 842004 h 2301688"/>
                <a:gd name="connsiteX144" fmla="*/ 3288484 w 3498209"/>
                <a:gd name="connsiteY144" fmla="*/ 825226 h 2301688"/>
                <a:gd name="connsiteX145" fmla="*/ 3263317 w 3498209"/>
                <a:gd name="connsiteY145" fmla="*/ 800059 h 2301688"/>
                <a:gd name="connsiteX146" fmla="*/ 3254928 w 3498209"/>
                <a:gd name="connsiteY146" fmla="*/ 774892 h 2301688"/>
                <a:gd name="connsiteX147" fmla="*/ 3229761 w 3498209"/>
                <a:gd name="connsiteY147" fmla="*/ 758114 h 2301688"/>
                <a:gd name="connsiteX148" fmla="*/ 3204594 w 3498209"/>
                <a:gd name="connsiteY148" fmla="*/ 732947 h 2301688"/>
                <a:gd name="connsiteX149" fmla="*/ 3196205 w 3498209"/>
                <a:gd name="connsiteY149" fmla="*/ 565167 h 2301688"/>
                <a:gd name="connsiteX150" fmla="*/ 3120704 w 3498209"/>
                <a:gd name="connsiteY150" fmla="*/ 498055 h 2301688"/>
                <a:gd name="connsiteX151" fmla="*/ 2869035 w 3498209"/>
                <a:gd name="connsiteY151" fmla="*/ 489666 h 2301688"/>
                <a:gd name="connsiteX152" fmla="*/ 2835479 w 3498209"/>
                <a:gd name="connsiteY152" fmla="*/ 330275 h 2301688"/>
                <a:gd name="connsiteX153" fmla="*/ 2818701 w 3498209"/>
                <a:gd name="connsiteY153" fmla="*/ 305108 h 2301688"/>
                <a:gd name="connsiteX154" fmla="*/ 2793534 w 3498209"/>
                <a:gd name="connsiteY154" fmla="*/ 279941 h 2301688"/>
                <a:gd name="connsiteX155" fmla="*/ 2768367 w 3498209"/>
                <a:gd name="connsiteY155" fmla="*/ 271552 h 2301688"/>
                <a:gd name="connsiteX156" fmla="*/ 2692866 w 3498209"/>
                <a:gd name="connsiteY156" fmla="*/ 263163 h 2301688"/>
                <a:gd name="connsiteX157" fmla="*/ 2659310 w 3498209"/>
                <a:gd name="connsiteY157" fmla="*/ 254774 h 2301688"/>
                <a:gd name="connsiteX158" fmla="*/ 2617365 w 3498209"/>
                <a:gd name="connsiteY158" fmla="*/ 246385 h 2301688"/>
                <a:gd name="connsiteX159" fmla="*/ 2567031 w 3498209"/>
                <a:gd name="connsiteY159" fmla="*/ 229607 h 2301688"/>
                <a:gd name="connsiteX160" fmla="*/ 2541864 w 3498209"/>
                <a:gd name="connsiteY160" fmla="*/ 212829 h 2301688"/>
                <a:gd name="connsiteX161" fmla="*/ 2491530 w 3498209"/>
                <a:gd name="connsiteY161" fmla="*/ 196051 h 2301688"/>
                <a:gd name="connsiteX162" fmla="*/ 2432807 w 3498209"/>
                <a:gd name="connsiteY162" fmla="*/ 162495 h 2301688"/>
                <a:gd name="connsiteX163" fmla="*/ 2407640 w 3498209"/>
                <a:gd name="connsiteY163" fmla="*/ 145717 h 2301688"/>
                <a:gd name="connsiteX164" fmla="*/ 2374084 w 3498209"/>
                <a:gd name="connsiteY164" fmla="*/ 128939 h 2301688"/>
                <a:gd name="connsiteX165" fmla="*/ 2323750 w 3498209"/>
                <a:gd name="connsiteY165" fmla="*/ 95383 h 2301688"/>
                <a:gd name="connsiteX166" fmla="*/ 2248249 w 3498209"/>
                <a:gd name="connsiteY166" fmla="*/ 53439 h 2301688"/>
                <a:gd name="connsiteX167" fmla="*/ 2197915 w 3498209"/>
                <a:gd name="connsiteY167" fmla="*/ 28272 h 2301688"/>
                <a:gd name="connsiteX168" fmla="*/ 2164359 w 3498209"/>
                <a:gd name="connsiteY168" fmla="*/ 19883 h 2301688"/>
                <a:gd name="connsiteX169" fmla="*/ 2114025 w 3498209"/>
                <a:gd name="connsiteY169" fmla="*/ 3105 h 2301688"/>
                <a:gd name="connsiteX170" fmla="*/ 1853967 w 3498209"/>
                <a:gd name="connsiteY170" fmla="*/ 11494 h 2301688"/>
                <a:gd name="connsiteX171" fmla="*/ 1568741 w 3498209"/>
                <a:gd name="connsiteY171" fmla="*/ 11494 h 2301688"/>
                <a:gd name="connsiteX172" fmla="*/ 1510018 w 3498209"/>
                <a:gd name="connsiteY172" fmla="*/ 53439 h 2301688"/>
                <a:gd name="connsiteX173" fmla="*/ 1518407 w 3498209"/>
                <a:gd name="connsiteY173" fmla="*/ 28272 h 2301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3498209" h="2301688">
                  <a:moveTo>
                    <a:pt x="1518407" y="28272"/>
                  </a:moveTo>
                  <a:lnTo>
                    <a:pt x="1518407" y="28272"/>
                  </a:lnTo>
                  <a:cubicBezTo>
                    <a:pt x="1501629" y="47846"/>
                    <a:pt x="1485319" y="67831"/>
                    <a:pt x="1468073" y="86994"/>
                  </a:cubicBezTo>
                  <a:cubicBezTo>
                    <a:pt x="1460136" y="95812"/>
                    <a:pt x="1452777" y="105580"/>
                    <a:pt x="1442906" y="112161"/>
                  </a:cubicBezTo>
                  <a:cubicBezTo>
                    <a:pt x="1435548" y="117066"/>
                    <a:pt x="1425648" y="116595"/>
                    <a:pt x="1417739" y="120550"/>
                  </a:cubicBezTo>
                  <a:cubicBezTo>
                    <a:pt x="1408721" y="125059"/>
                    <a:pt x="1401839" y="133356"/>
                    <a:pt x="1392572" y="137328"/>
                  </a:cubicBezTo>
                  <a:cubicBezTo>
                    <a:pt x="1381975" y="141870"/>
                    <a:pt x="1370271" y="143216"/>
                    <a:pt x="1359016" y="145717"/>
                  </a:cubicBezTo>
                  <a:cubicBezTo>
                    <a:pt x="1323842" y="153534"/>
                    <a:pt x="1303162" y="156424"/>
                    <a:pt x="1266737" y="162495"/>
                  </a:cubicBezTo>
                  <a:cubicBezTo>
                    <a:pt x="1252755" y="168088"/>
                    <a:pt x="1239401" y="175621"/>
                    <a:pt x="1224792" y="179273"/>
                  </a:cubicBezTo>
                  <a:cubicBezTo>
                    <a:pt x="1205609" y="184069"/>
                    <a:pt x="1184524" y="180564"/>
                    <a:pt x="1166069" y="187662"/>
                  </a:cubicBezTo>
                  <a:cubicBezTo>
                    <a:pt x="1147249" y="194901"/>
                    <a:pt x="1132514" y="210033"/>
                    <a:pt x="1115736" y="221218"/>
                  </a:cubicBezTo>
                  <a:cubicBezTo>
                    <a:pt x="1090462" y="238068"/>
                    <a:pt x="1086814" y="242002"/>
                    <a:pt x="1057013" y="254774"/>
                  </a:cubicBezTo>
                  <a:cubicBezTo>
                    <a:pt x="1036899" y="263394"/>
                    <a:pt x="1019575" y="265471"/>
                    <a:pt x="998290" y="271552"/>
                  </a:cubicBezTo>
                  <a:cubicBezTo>
                    <a:pt x="989787" y="273981"/>
                    <a:pt x="981032" y="275986"/>
                    <a:pt x="973123" y="279941"/>
                  </a:cubicBezTo>
                  <a:cubicBezTo>
                    <a:pt x="964105" y="284450"/>
                    <a:pt x="956807" y="291891"/>
                    <a:pt x="947956" y="296719"/>
                  </a:cubicBezTo>
                  <a:cubicBezTo>
                    <a:pt x="925999" y="308696"/>
                    <a:pt x="904572" y="322366"/>
                    <a:pt x="880844" y="330275"/>
                  </a:cubicBezTo>
                  <a:cubicBezTo>
                    <a:pt x="864066" y="335868"/>
                    <a:pt x="845225" y="337243"/>
                    <a:pt x="830510" y="347053"/>
                  </a:cubicBezTo>
                  <a:cubicBezTo>
                    <a:pt x="822121" y="352646"/>
                    <a:pt x="814361" y="359322"/>
                    <a:pt x="805343" y="363831"/>
                  </a:cubicBezTo>
                  <a:cubicBezTo>
                    <a:pt x="797434" y="367786"/>
                    <a:pt x="788707" y="369893"/>
                    <a:pt x="780176" y="372220"/>
                  </a:cubicBezTo>
                  <a:cubicBezTo>
                    <a:pt x="757929" y="378287"/>
                    <a:pt x="734940" y="381706"/>
                    <a:pt x="713064" y="388998"/>
                  </a:cubicBezTo>
                  <a:cubicBezTo>
                    <a:pt x="704675" y="391794"/>
                    <a:pt x="695806" y="393432"/>
                    <a:pt x="687897" y="397387"/>
                  </a:cubicBezTo>
                  <a:cubicBezTo>
                    <a:pt x="678879" y="401896"/>
                    <a:pt x="671748" y="409656"/>
                    <a:pt x="662730" y="414165"/>
                  </a:cubicBezTo>
                  <a:cubicBezTo>
                    <a:pt x="654821" y="418120"/>
                    <a:pt x="645472" y="418599"/>
                    <a:pt x="637563" y="422554"/>
                  </a:cubicBezTo>
                  <a:cubicBezTo>
                    <a:pt x="628545" y="427063"/>
                    <a:pt x="621871" y="435886"/>
                    <a:pt x="612396" y="439332"/>
                  </a:cubicBezTo>
                  <a:cubicBezTo>
                    <a:pt x="590725" y="447212"/>
                    <a:pt x="567160" y="448818"/>
                    <a:pt x="545284" y="456110"/>
                  </a:cubicBezTo>
                  <a:lnTo>
                    <a:pt x="494950" y="472888"/>
                  </a:lnTo>
                  <a:cubicBezTo>
                    <a:pt x="486561" y="475684"/>
                    <a:pt x="477141" y="476372"/>
                    <a:pt x="469783" y="481277"/>
                  </a:cubicBezTo>
                  <a:cubicBezTo>
                    <a:pt x="453005" y="492462"/>
                    <a:pt x="439012" y="509942"/>
                    <a:pt x="419449" y="514833"/>
                  </a:cubicBezTo>
                  <a:cubicBezTo>
                    <a:pt x="408698" y="517521"/>
                    <a:pt x="372761" y="525594"/>
                    <a:pt x="360726" y="531611"/>
                  </a:cubicBezTo>
                  <a:cubicBezTo>
                    <a:pt x="347546" y="538201"/>
                    <a:pt x="310869" y="567223"/>
                    <a:pt x="302003" y="573556"/>
                  </a:cubicBezTo>
                  <a:cubicBezTo>
                    <a:pt x="261123" y="602756"/>
                    <a:pt x="292437" y="579022"/>
                    <a:pt x="243280" y="607112"/>
                  </a:cubicBezTo>
                  <a:cubicBezTo>
                    <a:pt x="234526" y="612114"/>
                    <a:pt x="226868" y="618888"/>
                    <a:pt x="218114" y="623890"/>
                  </a:cubicBezTo>
                  <a:cubicBezTo>
                    <a:pt x="189090" y="640476"/>
                    <a:pt x="187625" y="639646"/>
                    <a:pt x="159391" y="649057"/>
                  </a:cubicBezTo>
                  <a:cubicBezTo>
                    <a:pt x="130510" y="670718"/>
                    <a:pt x="95575" y="694448"/>
                    <a:pt x="75501" y="724558"/>
                  </a:cubicBezTo>
                  <a:cubicBezTo>
                    <a:pt x="64316" y="741336"/>
                    <a:pt x="48322" y="755762"/>
                    <a:pt x="41945" y="774892"/>
                  </a:cubicBezTo>
                  <a:lnTo>
                    <a:pt x="25167" y="825226"/>
                  </a:lnTo>
                  <a:cubicBezTo>
                    <a:pt x="20926" y="859156"/>
                    <a:pt x="14177" y="916330"/>
                    <a:pt x="8389" y="951061"/>
                  </a:cubicBezTo>
                  <a:cubicBezTo>
                    <a:pt x="6045" y="965125"/>
                    <a:pt x="2796" y="979024"/>
                    <a:pt x="0" y="993005"/>
                  </a:cubicBezTo>
                  <a:cubicBezTo>
                    <a:pt x="2796" y="1051728"/>
                    <a:pt x="4200" y="1110534"/>
                    <a:pt x="8389" y="1169174"/>
                  </a:cubicBezTo>
                  <a:cubicBezTo>
                    <a:pt x="9798" y="1188897"/>
                    <a:pt x="15418" y="1208171"/>
                    <a:pt x="16778" y="1227897"/>
                  </a:cubicBezTo>
                  <a:cubicBezTo>
                    <a:pt x="21015" y="1289334"/>
                    <a:pt x="20256" y="1351068"/>
                    <a:pt x="25167" y="1412455"/>
                  </a:cubicBezTo>
                  <a:cubicBezTo>
                    <a:pt x="25872" y="1421270"/>
                    <a:pt x="28032" y="1430717"/>
                    <a:pt x="33556" y="1437622"/>
                  </a:cubicBezTo>
                  <a:cubicBezTo>
                    <a:pt x="39854" y="1445495"/>
                    <a:pt x="50334" y="1448807"/>
                    <a:pt x="58723" y="1454400"/>
                  </a:cubicBezTo>
                  <a:cubicBezTo>
                    <a:pt x="64316" y="1462789"/>
                    <a:pt x="66951" y="1474223"/>
                    <a:pt x="75501" y="1479567"/>
                  </a:cubicBezTo>
                  <a:cubicBezTo>
                    <a:pt x="90498" y="1488940"/>
                    <a:pt x="109057" y="1490752"/>
                    <a:pt x="125835" y="1496345"/>
                  </a:cubicBezTo>
                  <a:cubicBezTo>
                    <a:pt x="134224" y="1499141"/>
                    <a:pt x="143644" y="1499829"/>
                    <a:pt x="151002" y="1504734"/>
                  </a:cubicBezTo>
                  <a:cubicBezTo>
                    <a:pt x="159391" y="1510327"/>
                    <a:pt x="167151" y="1517003"/>
                    <a:pt x="176169" y="1521512"/>
                  </a:cubicBezTo>
                  <a:cubicBezTo>
                    <a:pt x="189579" y="1528217"/>
                    <a:pt x="222348" y="1534706"/>
                    <a:pt x="234892" y="1538290"/>
                  </a:cubicBezTo>
                  <a:cubicBezTo>
                    <a:pt x="243394" y="1540719"/>
                    <a:pt x="251556" y="1544250"/>
                    <a:pt x="260058" y="1546679"/>
                  </a:cubicBezTo>
                  <a:cubicBezTo>
                    <a:pt x="271144" y="1549846"/>
                    <a:pt x="282528" y="1551901"/>
                    <a:pt x="293614" y="1555068"/>
                  </a:cubicBezTo>
                  <a:cubicBezTo>
                    <a:pt x="302117" y="1557497"/>
                    <a:pt x="310110" y="1561723"/>
                    <a:pt x="318781" y="1563457"/>
                  </a:cubicBezTo>
                  <a:cubicBezTo>
                    <a:pt x="355871" y="1570875"/>
                    <a:pt x="428115" y="1576907"/>
                    <a:pt x="461394" y="1580235"/>
                  </a:cubicBezTo>
                  <a:cubicBezTo>
                    <a:pt x="478172" y="1585828"/>
                    <a:pt x="497580" y="1586402"/>
                    <a:pt x="511728" y="1597013"/>
                  </a:cubicBezTo>
                  <a:cubicBezTo>
                    <a:pt x="522913" y="1605402"/>
                    <a:pt x="535995" y="1611730"/>
                    <a:pt x="545284" y="1622180"/>
                  </a:cubicBezTo>
                  <a:cubicBezTo>
                    <a:pt x="576053" y="1656795"/>
                    <a:pt x="575837" y="1663504"/>
                    <a:pt x="587229" y="1697681"/>
                  </a:cubicBezTo>
                  <a:cubicBezTo>
                    <a:pt x="573089" y="2022905"/>
                    <a:pt x="599936" y="1812600"/>
                    <a:pt x="570451" y="1915794"/>
                  </a:cubicBezTo>
                  <a:cubicBezTo>
                    <a:pt x="567284" y="1926880"/>
                    <a:pt x="566604" y="1938753"/>
                    <a:pt x="562062" y="1949350"/>
                  </a:cubicBezTo>
                  <a:cubicBezTo>
                    <a:pt x="558090" y="1958617"/>
                    <a:pt x="550877" y="1966128"/>
                    <a:pt x="545284" y="1974517"/>
                  </a:cubicBezTo>
                  <a:cubicBezTo>
                    <a:pt x="542049" y="1987459"/>
                    <a:pt x="528506" y="2039368"/>
                    <a:pt x="528506" y="2050018"/>
                  </a:cubicBezTo>
                  <a:cubicBezTo>
                    <a:pt x="528506" y="2069791"/>
                    <a:pt x="533017" y="2089352"/>
                    <a:pt x="536895" y="2108741"/>
                  </a:cubicBezTo>
                  <a:cubicBezTo>
                    <a:pt x="538629" y="2117412"/>
                    <a:pt x="540990" y="2126178"/>
                    <a:pt x="545284" y="2133908"/>
                  </a:cubicBezTo>
                  <a:cubicBezTo>
                    <a:pt x="555077" y="2151535"/>
                    <a:pt x="572463" y="2165112"/>
                    <a:pt x="578840" y="2184242"/>
                  </a:cubicBezTo>
                  <a:cubicBezTo>
                    <a:pt x="584433" y="2201020"/>
                    <a:pt x="578840" y="2228983"/>
                    <a:pt x="595618" y="2234576"/>
                  </a:cubicBezTo>
                  <a:lnTo>
                    <a:pt x="671119" y="2259743"/>
                  </a:lnTo>
                  <a:lnTo>
                    <a:pt x="696286" y="2268132"/>
                  </a:lnTo>
                  <a:lnTo>
                    <a:pt x="721453" y="2276521"/>
                  </a:lnTo>
                  <a:cubicBezTo>
                    <a:pt x="746620" y="2273725"/>
                    <a:pt x="772124" y="2273098"/>
                    <a:pt x="796954" y="2268132"/>
                  </a:cubicBezTo>
                  <a:cubicBezTo>
                    <a:pt x="825833" y="2262356"/>
                    <a:pt x="850257" y="2253074"/>
                    <a:pt x="872455" y="2234576"/>
                  </a:cubicBezTo>
                  <a:cubicBezTo>
                    <a:pt x="937048" y="2180749"/>
                    <a:pt x="860304" y="2234288"/>
                    <a:pt x="922789" y="2192631"/>
                  </a:cubicBezTo>
                  <a:lnTo>
                    <a:pt x="956345" y="2142297"/>
                  </a:lnTo>
                  <a:cubicBezTo>
                    <a:pt x="961938" y="2133908"/>
                    <a:pt x="969935" y="2126695"/>
                    <a:pt x="973123" y="2117130"/>
                  </a:cubicBezTo>
                  <a:lnTo>
                    <a:pt x="981512" y="2091963"/>
                  </a:lnTo>
                  <a:cubicBezTo>
                    <a:pt x="984308" y="2072389"/>
                    <a:pt x="987448" y="2052860"/>
                    <a:pt x="989901" y="2033240"/>
                  </a:cubicBezTo>
                  <a:cubicBezTo>
                    <a:pt x="993042" y="2008114"/>
                    <a:pt x="994943" y="1982839"/>
                    <a:pt x="998290" y="1957739"/>
                  </a:cubicBezTo>
                  <a:cubicBezTo>
                    <a:pt x="1000538" y="1940879"/>
                    <a:pt x="1000137" y="1923106"/>
                    <a:pt x="1006679" y="1907405"/>
                  </a:cubicBezTo>
                  <a:cubicBezTo>
                    <a:pt x="1018277" y="1879570"/>
                    <a:pt x="1037233" y="1852814"/>
                    <a:pt x="1065402" y="1840294"/>
                  </a:cubicBezTo>
                  <a:cubicBezTo>
                    <a:pt x="1081563" y="1833111"/>
                    <a:pt x="1115736" y="1823516"/>
                    <a:pt x="1115736" y="1823516"/>
                  </a:cubicBezTo>
                  <a:cubicBezTo>
                    <a:pt x="1138106" y="1826312"/>
                    <a:pt x="1161616" y="1824322"/>
                    <a:pt x="1182847" y="1831905"/>
                  </a:cubicBezTo>
                  <a:cubicBezTo>
                    <a:pt x="1201837" y="1838687"/>
                    <a:pt x="1233181" y="1865461"/>
                    <a:pt x="1233181" y="1865461"/>
                  </a:cubicBezTo>
                  <a:cubicBezTo>
                    <a:pt x="1283889" y="1966874"/>
                    <a:pt x="1219302" y="1841172"/>
                    <a:pt x="1266737" y="1924183"/>
                  </a:cubicBezTo>
                  <a:cubicBezTo>
                    <a:pt x="1272942" y="1935041"/>
                    <a:pt x="1276246" y="1947563"/>
                    <a:pt x="1283515" y="1957739"/>
                  </a:cubicBezTo>
                  <a:cubicBezTo>
                    <a:pt x="1290411" y="1967393"/>
                    <a:pt x="1301087" y="1973792"/>
                    <a:pt x="1308682" y="1982906"/>
                  </a:cubicBezTo>
                  <a:cubicBezTo>
                    <a:pt x="1338677" y="2018900"/>
                    <a:pt x="1310522" y="1999819"/>
                    <a:pt x="1350627" y="2033240"/>
                  </a:cubicBezTo>
                  <a:cubicBezTo>
                    <a:pt x="1377215" y="2055397"/>
                    <a:pt x="1389548" y="2054603"/>
                    <a:pt x="1426128" y="2066796"/>
                  </a:cubicBezTo>
                  <a:lnTo>
                    <a:pt x="1451295" y="2075185"/>
                  </a:lnTo>
                  <a:cubicBezTo>
                    <a:pt x="1487647" y="2072389"/>
                    <a:pt x="1524174" y="2071318"/>
                    <a:pt x="1560352" y="2066796"/>
                  </a:cubicBezTo>
                  <a:cubicBezTo>
                    <a:pt x="1588467" y="2063282"/>
                    <a:pt x="1585706" y="2054119"/>
                    <a:pt x="1610686" y="2041629"/>
                  </a:cubicBezTo>
                  <a:cubicBezTo>
                    <a:pt x="1680115" y="2006915"/>
                    <a:pt x="1582126" y="2068832"/>
                    <a:pt x="1669409" y="2016462"/>
                  </a:cubicBezTo>
                  <a:cubicBezTo>
                    <a:pt x="1685452" y="2006836"/>
                    <a:pt x="1735454" y="1973035"/>
                    <a:pt x="1753299" y="1957739"/>
                  </a:cubicBezTo>
                  <a:cubicBezTo>
                    <a:pt x="1762307" y="1950018"/>
                    <a:pt x="1768595" y="1939153"/>
                    <a:pt x="1778466" y="1932572"/>
                  </a:cubicBezTo>
                  <a:cubicBezTo>
                    <a:pt x="1785824" y="1927667"/>
                    <a:pt x="1795903" y="1928477"/>
                    <a:pt x="1803633" y="1924183"/>
                  </a:cubicBezTo>
                  <a:cubicBezTo>
                    <a:pt x="1890171" y="1876108"/>
                    <a:pt x="1822187" y="1901221"/>
                    <a:pt x="1879134" y="1882239"/>
                  </a:cubicBezTo>
                  <a:cubicBezTo>
                    <a:pt x="1904301" y="1885035"/>
                    <a:pt x="1931689" y="1879920"/>
                    <a:pt x="1954635" y="1890628"/>
                  </a:cubicBezTo>
                  <a:cubicBezTo>
                    <a:pt x="2005680" y="1914449"/>
                    <a:pt x="1994535" y="1935514"/>
                    <a:pt x="2021747" y="1966128"/>
                  </a:cubicBezTo>
                  <a:cubicBezTo>
                    <a:pt x="2114975" y="2071011"/>
                    <a:pt x="2037140" y="1983151"/>
                    <a:pt x="2097247" y="2033240"/>
                  </a:cubicBezTo>
                  <a:cubicBezTo>
                    <a:pt x="2139140" y="2068151"/>
                    <a:pt x="2103353" y="2052053"/>
                    <a:pt x="2147581" y="2066796"/>
                  </a:cubicBezTo>
                  <a:cubicBezTo>
                    <a:pt x="2155970" y="2075185"/>
                    <a:pt x="2163094" y="2085067"/>
                    <a:pt x="2172748" y="2091963"/>
                  </a:cubicBezTo>
                  <a:cubicBezTo>
                    <a:pt x="2190889" y="2104921"/>
                    <a:pt x="2210933" y="2110284"/>
                    <a:pt x="2231471" y="2117130"/>
                  </a:cubicBezTo>
                  <a:cubicBezTo>
                    <a:pt x="2237064" y="2125519"/>
                    <a:pt x="2240376" y="2135999"/>
                    <a:pt x="2248249" y="2142297"/>
                  </a:cubicBezTo>
                  <a:cubicBezTo>
                    <a:pt x="2255154" y="2147821"/>
                    <a:pt x="2265507" y="2146731"/>
                    <a:pt x="2273416" y="2150686"/>
                  </a:cubicBezTo>
                  <a:cubicBezTo>
                    <a:pt x="2282434" y="2155195"/>
                    <a:pt x="2289370" y="2163369"/>
                    <a:pt x="2298583" y="2167464"/>
                  </a:cubicBezTo>
                  <a:cubicBezTo>
                    <a:pt x="2314744" y="2174647"/>
                    <a:pt x="2332139" y="2178649"/>
                    <a:pt x="2348917" y="2184242"/>
                  </a:cubicBezTo>
                  <a:lnTo>
                    <a:pt x="2374084" y="2192631"/>
                  </a:lnTo>
                  <a:lnTo>
                    <a:pt x="2399251" y="2201020"/>
                  </a:lnTo>
                  <a:cubicBezTo>
                    <a:pt x="2432807" y="2198224"/>
                    <a:pt x="2467475" y="2201643"/>
                    <a:pt x="2499919" y="2192631"/>
                  </a:cubicBezTo>
                  <a:cubicBezTo>
                    <a:pt x="2519348" y="2187234"/>
                    <a:pt x="2550253" y="2159075"/>
                    <a:pt x="2550253" y="2159075"/>
                  </a:cubicBezTo>
                  <a:cubicBezTo>
                    <a:pt x="2598719" y="2167153"/>
                    <a:pt x="2612229" y="2162328"/>
                    <a:pt x="2650921" y="2201020"/>
                  </a:cubicBezTo>
                  <a:cubicBezTo>
                    <a:pt x="2667699" y="2217798"/>
                    <a:pt x="2678745" y="2243851"/>
                    <a:pt x="2701255" y="2251354"/>
                  </a:cubicBezTo>
                  <a:cubicBezTo>
                    <a:pt x="2709644" y="2254150"/>
                    <a:pt x="2718692" y="2255449"/>
                    <a:pt x="2726422" y="2259743"/>
                  </a:cubicBezTo>
                  <a:cubicBezTo>
                    <a:pt x="2744049" y="2269536"/>
                    <a:pt x="2757626" y="2286922"/>
                    <a:pt x="2776756" y="2293299"/>
                  </a:cubicBezTo>
                  <a:lnTo>
                    <a:pt x="2801923" y="2301688"/>
                  </a:lnTo>
                  <a:cubicBezTo>
                    <a:pt x="2829886" y="2298892"/>
                    <a:pt x="2859152" y="2302186"/>
                    <a:pt x="2885813" y="2293299"/>
                  </a:cubicBezTo>
                  <a:cubicBezTo>
                    <a:pt x="2895378" y="2290111"/>
                    <a:pt x="2898082" y="2277150"/>
                    <a:pt x="2902591" y="2268132"/>
                  </a:cubicBezTo>
                  <a:cubicBezTo>
                    <a:pt x="2906546" y="2260223"/>
                    <a:pt x="2907025" y="2250874"/>
                    <a:pt x="2910980" y="2242965"/>
                  </a:cubicBezTo>
                  <a:cubicBezTo>
                    <a:pt x="2943505" y="2177916"/>
                    <a:pt x="2915061" y="2255889"/>
                    <a:pt x="2936147" y="2192631"/>
                  </a:cubicBezTo>
                  <a:cubicBezTo>
                    <a:pt x="2938943" y="2100352"/>
                    <a:pt x="2937455" y="2007843"/>
                    <a:pt x="2944536" y="1915794"/>
                  </a:cubicBezTo>
                  <a:cubicBezTo>
                    <a:pt x="2946888" y="1885219"/>
                    <a:pt x="2961546" y="1863459"/>
                    <a:pt x="2978092" y="1840294"/>
                  </a:cubicBezTo>
                  <a:cubicBezTo>
                    <a:pt x="2986218" y="1828917"/>
                    <a:pt x="2992808" y="1816027"/>
                    <a:pt x="3003258" y="1806738"/>
                  </a:cubicBezTo>
                  <a:cubicBezTo>
                    <a:pt x="3018329" y="1793341"/>
                    <a:pt x="3053592" y="1773182"/>
                    <a:pt x="3053592" y="1773182"/>
                  </a:cubicBezTo>
                  <a:cubicBezTo>
                    <a:pt x="3101130" y="1775978"/>
                    <a:pt x="3148985" y="1775412"/>
                    <a:pt x="3196205" y="1781571"/>
                  </a:cubicBezTo>
                  <a:cubicBezTo>
                    <a:pt x="3213742" y="1783858"/>
                    <a:pt x="3229381" y="1794060"/>
                    <a:pt x="3246539" y="1798349"/>
                  </a:cubicBezTo>
                  <a:lnTo>
                    <a:pt x="3280095" y="1806738"/>
                  </a:lnTo>
                  <a:cubicBezTo>
                    <a:pt x="3324836" y="1803942"/>
                    <a:pt x="3370039" y="1805341"/>
                    <a:pt x="3414319" y="1798349"/>
                  </a:cubicBezTo>
                  <a:cubicBezTo>
                    <a:pt x="3451459" y="1792485"/>
                    <a:pt x="3445698" y="1747501"/>
                    <a:pt x="3456264" y="1722848"/>
                  </a:cubicBezTo>
                  <a:cubicBezTo>
                    <a:pt x="3460236" y="1713581"/>
                    <a:pt x="3467449" y="1706070"/>
                    <a:pt x="3473042" y="1697681"/>
                  </a:cubicBezTo>
                  <a:cubicBezTo>
                    <a:pt x="3475838" y="1675310"/>
                    <a:pt x="3477398" y="1652750"/>
                    <a:pt x="3481431" y="1630569"/>
                  </a:cubicBezTo>
                  <a:cubicBezTo>
                    <a:pt x="3483013" y="1621869"/>
                    <a:pt x="3488238" y="1614102"/>
                    <a:pt x="3489820" y="1605402"/>
                  </a:cubicBezTo>
                  <a:cubicBezTo>
                    <a:pt x="3493853" y="1583221"/>
                    <a:pt x="3495413" y="1560661"/>
                    <a:pt x="3498209" y="1538290"/>
                  </a:cubicBezTo>
                  <a:cubicBezTo>
                    <a:pt x="3495413" y="1510327"/>
                    <a:pt x="3498202" y="1481224"/>
                    <a:pt x="3489820" y="1454400"/>
                  </a:cubicBezTo>
                  <a:cubicBezTo>
                    <a:pt x="3472699" y="1399613"/>
                    <a:pt x="3456981" y="1415137"/>
                    <a:pt x="3431097" y="1378899"/>
                  </a:cubicBezTo>
                  <a:cubicBezTo>
                    <a:pt x="3423828" y="1368723"/>
                    <a:pt x="3420753" y="1356066"/>
                    <a:pt x="3414319" y="1345343"/>
                  </a:cubicBezTo>
                  <a:cubicBezTo>
                    <a:pt x="3403944" y="1328052"/>
                    <a:pt x="3380763" y="1295009"/>
                    <a:pt x="3380763" y="1295009"/>
                  </a:cubicBezTo>
                  <a:cubicBezTo>
                    <a:pt x="3355124" y="1192453"/>
                    <a:pt x="3396098" y="1337902"/>
                    <a:pt x="3347207" y="1227897"/>
                  </a:cubicBezTo>
                  <a:cubicBezTo>
                    <a:pt x="3341416" y="1214867"/>
                    <a:pt x="3342276" y="1199785"/>
                    <a:pt x="3338818" y="1185952"/>
                  </a:cubicBezTo>
                  <a:cubicBezTo>
                    <a:pt x="3336673" y="1177373"/>
                    <a:pt x="3333225" y="1169174"/>
                    <a:pt x="3330429" y="1160785"/>
                  </a:cubicBezTo>
                  <a:cubicBezTo>
                    <a:pt x="3333225" y="1141211"/>
                    <a:pt x="3334940" y="1121451"/>
                    <a:pt x="3338818" y="1102062"/>
                  </a:cubicBezTo>
                  <a:cubicBezTo>
                    <a:pt x="3340552" y="1093391"/>
                    <a:pt x="3340954" y="1083148"/>
                    <a:pt x="3347207" y="1076895"/>
                  </a:cubicBezTo>
                  <a:cubicBezTo>
                    <a:pt x="3361466" y="1062636"/>
                    <a:pt x="3397541" y="1043339"/>
                    <a:pt x="3397541" y="1043339"/>
                  </a:cubicBezTo>
                  <a:cubicBezTo>
                    <a:pt x="3403134" y="1034950"/>
                    <a:pt x="3407864" y="1025917"/>
                    <a:pt x="3414319" y="1018172"/>
                  </a:cubicBezTo>
                  <a:cubicBezTo>
                    <a:pt x="3421914" y="1009058"/>
                    <a:pt x="3432905" y="1002876"/>
                    <a:pt x="3439486" y="993005"/>
                  </a:cubicBezTo>
                  <a:cubicBezTo>
                    <a:pt x="3444391" y="985648"/>
                    <a:pt x="3445079" y="976228"/>
                    <a:pt x="3447875" y="967839"/>
                  </a:cubicBezTo>
                  <a:cubicBezTo>
                    <a:pt x="3400337" y="896533"/>
                    <a:pt x="3478635" y="1006988"/>
                    <a:pt x="3380763" y="909116"/>
                  </a:cubicBezTo>
                  <a:cubicBezTo>
                    <a:pt x="3348467" y="876820"/>
                    <a:pt x="3365467" y="890530"/>
                    <a:pt x="3330429" y="867171"/>
                  </a:cubicBezTo>
                  <a:cubicBezTo>
                    <a:pt x="3324836" y="858782"/>
                    <a:pt x="3320780" y="849133"/>
                    <a:pt x="3313651" y="842004"/>
                  </a:cubicBezTo>
                  <a:cubicBezTo>
                    <a:pt x="3306522" y="834875"/>
                    <a:pt x="3296229" y="831681"/>
                    <a:pt x="3288484" y="825226"/>
                  </a:cubicBezTo>
                  <a:cubicBezTo>
                    <a:pt x="3279370" y="817631"/>
                    <a:pt x="3271706" y="808448"/>
                    <a:pt x="3263317" y="800059"/>
                  </a:cubicBezTo>
                  <a:cubicBezTo>
                    <a:pt x="3260521" y="791670"/>
                    <a:pt x="3260452" y="781797"/>
                    <a:pt x="3254928" y="774892"/>
                  </a:cubicBezTo>
                  <a:cubicBezTo>
                    <a:pt x="3248630" y="767019"/>
                    <a:pt x="3237506" y="764569"/>
                    <a:pt x="3229761" y="758114"/>
                  </a:cubicBezTo>
                  <a:cubicBezTo>
                    <a:pt x="3220647" y="750519"/>
                    <a:pt x="3212983" y="741336"/>
                    <a:pt x="3204594" y="732947"/>
                  </a:cubicBezTo>
                  <a:cubicBezTo>
                    <a:pt x="3201798" y="677020"/>
                    <a:pt x="3205411" y="620402"/>
                    <a:pt x="3196205" y="565167"/>
                  </a:cubicBezTo>
                  <a:cubicBezTo>
                    <a:pt x="3192646" y="543815"/>
                    <a:pt x="3134058" y="498500"/>
                    <a:pt x="3120704" y="498055"/>
                  </a:cubicBezTo>
                  <a:lnTo>
                    <a:pt x="2869035" y="489666"/>
                  </a:lnTo>
                  <a:cubicBezTo>
                    <a:pt x="2800971" y="444290"/>
                    <a:pt x="2859927" y="493265"/>
                    <a:pt x="2835479" y="330275"/>
                  </a:cubicBezTo>
                  <a:cubicBezTo>
                    <a:pt x="2833983" y="320304"/>
                    <a:pt x="2825156" y="312853"/>
                    <a:pt x="2818701" y="305108"/>
                  </a:cubicBezTo>
                  <a:cubicBezTo>
                    <a:pt x="2811106" y="295994"/>
                    <a:pt x="2803405" y="286522"/>
                    <a:pt x="2793534" y="279941"/>
                  </a:cubicBezTo>
                  <a:cubicBezTo>
                    <a:pt x="2786176" y="275036"/>
                    <a:pt x="2777089" y="273006"/>
                    <a:pt x="2768367" y="271552"/>
                  </a:cubicBezTo>
                  <a:cubicBezTo>
                    <a:pt x="2743390" y="267389"/>
                    <a:pt x="2718033" y="265959"/>
                    <a:pt x="2692866" y="263163"/>
                  </a:cubicBezTo>
                  <a:cubicBezTo>
                    <a:pt x="2681681" y="260367"/>
                    <a:pt x="2670565" y="257275"/>
                    <a:pt x="2659310" y="254774"/>
                  </a:cubicBezTo>
                  <a:cubicBezTo>
                    <a:pt x="2645391" y="251681"/>
                    <a:pt x="2631121" y="250137"/>
                    <a:pt x="2617365" y="246385"/>
                  </a:cubicBezTo>
                  <a:cubicBezTo>
                    <a:pt x="2600303" y="241732"/>
                    <a:pt x="2581746" y="239417"/>
                    <a:pt x="2567031" y="229607"/>
                  </a:cubicBezTo>
                  <a:cubicBezTo>
                    <a:pt x="2558642" y="224014"/>
                    <a:pt x="2551077" y="216924"/>
                    <a:pt x="2541864" y="212829"/>
                  </a:cubicBezTo>
                  <a:cubicBezTo>
                    <a:pt x="2525703" y="205646"/>
                    <a:pt x="2506245" y="205861"/>
                    <a:pt x="2491530" y="196051"/>
                  </a:cubicBezTo>
                  <a:cubicBezTo>
                    <a:pt x="2430215" y="155174"/>
                    <a:pt x="2507311" y="205069"/>
                    <a:pt x="2432807" y="162495"/>
                  </a:cubicBezTo>
                  <a:cubicBezTo>
                    <a:pt x="2424053" y="157493"/>
                    <a:pt x="2416394" y="150719"/>
                    <a:pt x="2407640" y="145717"/>
                  </a:cubicBezTo>
                  <a:cubicBezTo>
                    <a:pt x="2396782" y="139512"/>
                    <a:pt x="2384260" y="136208"/>
                    <a:pt x="2374084" y="128939"/>
                  </a:cubicBezTo>
                  <a:cubicBezTo>
                    <a:pt x="2319099" y="89664"/>
                    <a:pt x="2377736" y="113378"/>
                    <a:pt x="2323750" y="95383"/>
                  </a:cubicBezTo>
                  <a:cubicBezTo>
                    <a:pt x="2244760" y="16393"/>
                    <a:pt x="2371431" y="135560"/>
                    <a:pt x="2248249" y="53439"/>
                  </a:cubicBezTo>
                  <a:cubicBezTo>
                    <a:pt x="2220674" y="35056"/>
                    <a:pt x="2228305" y="36955"/>
                    <a:pt x="2197915" y="28272"/>
                  </a:cubicBezTo>
                  <a:cubicBezTo>
                    <a:pt x="2186829" y="25105"/>
                    <a:pt x="2175402" y="23196"/>
                    <a:pt x="2164359" y="19883"/>
                  </a:cubicBezTo>
                  <a:cubicBezTo>
                    <a:pt x="2147419" y="14801"/>
                    <a:pt x="2114025" y="3105"/>
                    <a:pt x="2114025" y="3105"/>
                  </a:cubicBezTo>
                  <a:cubicBezTo>
                    <a:pt x="2027339" y="5901"/>
                    <a:pt x="1940698" y="11494"/>
                    <a:pt x="1853967" y="11494"/>
                  </a:cubicBezTo>
                  <a:cubicBezTo>
                    <a:pt x="1552034" y="11494"/>
                    <a:pt x="1698055" y="-14369"/>
                    <a:pt x="1568741" y="11494"/>
                  </a:cubicBezTo>
                  <a:cubicBezTo>
                    <a:pt x="1541715" y="38520"/>
                    <a:pt x="1546824" y="38717"/>
                    <a:pt x="1510018" y="53439"/>
                  </a:cubicBezTo>
                  <a:cubicBezTo>
                    <a:pt x="1507422" y="54478"/>
                    <a:pt x="1517009" y="32466"/>
                    <a:pt x="1518407" y="28272"/>
                  </a:cubicBezTo>
                  <a:close/>
                </a:path>
              </a:pathLst>
            </a:custGeom>
            <a:solidFill>
              <a:srgbClr val="BC644C">
                <a:alpha val="50196"/>
              </a:srgbClr>
            </a:solidFill>
            <a:ln>
              <a:solidFill>
                <a:schemeClr val="accent4">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33F4B6E0-1D0C-4648-BA8E-818CCD483D45}"/>
              </a:ext>
            </a:extLst>
          </p:cNvPr>
          <p:cNvSpPr>
            <a:spLocks noGrp="1"/>
          </p:cNvSpPr>
          <p:nvPr>
            <p:ph type="title"/>
          </p:nvPr>
        </p:nvSpPr>
        <p:spPr>
          <a:xfrm>
            <a:off x="105116" y="-190757"/>
            <a:ext cx="5257800" cy="1325563"/>
          </a:xfrm>
        </p:spPr>
        <p:txBody>
          <a:bodyPr>
            <a:normAutofit/>
          </a:bodyPr>
          <a:lstStyle/>
          <a:p>
            <a:r>
              <a:rPr lang="en-US" sz="4000" u="sng" dirty="0">
                <a:latin typeface="Times New Roman" panose="02020603050405020304" pitchFamily="18" charset="0"/>
                <a:cs typeface="Times New Roman" panose="02020603050405020304" pitchFamily="18" charset="0"/>
              </a:rPr>
              <a:t>The plant environment</a:t>
            </a:r>
          </a:p>
        </p:txBody>
      </p:sp>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FCBCF8C-6CF1-4CE1-B0B9-7B2BC19D7F55}"/>
                  </a:ext>
                </a:extLst>
              </p14:cNvPr>
              <p14:cNvContentPartPr/>
              <p14:nvPr/>
            </p14:nvContentPartPr>
            <p14:xfrm>
              <a:off x="6009623" y="5539240"/>
              <a:ext cx="360" cy="360"/>
            </p14:xfrm>
          </p:contentPart>
        </mc:Choice>
        <mc:Fallback xmlns="">
          <p:pic>
            <p:nvPicPr>
              <p:cNvPr id="7" name="Ink 6">
                <a:extLst>
                  <a:ext uri="{FF2B5EF4-FFF2-40B4-BE49-F238E27FC236}">
                    <a16:creationId xmlns:a16="http://schemas.microsoft.com/office/drawing/2014/main" id="{7FCBCF8C-6CF1-4CE1-B0B9-7B2BC19D7F55}"/>
                  </a:ext>
                </a:extLst>
              </p:cNvPr>
              <p:cNvPicPr/>
              <p:nvPr/>
            </p:nvPicPr>
            <p:blipFill>
              <a:blip r:embed="rId8"/>
              <a:stretch>
                <a:fillRect/>
              </a:stretch>
            </p:blipFill>
            <p:spPr>
              <a:xfrm>
                <a:off x="6000983" y="553060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Ink 9">
                <a:extLst>
                  <a:ext uri="{FF2B5EF4-FFF2-40B4-BE49-F238E27FC236}">
                    <a16:creationId xmlns:a16="http://schemas.microsoft.com/office/drawing/2014/main" id="{328124F6-2D14-432D-92D8-C6BD09B2927F}"/>
                  </a:ext>
                </a:extLst>
              </p14:cNvPr>
              <p14:cNvContentPartPr/>
              <p14:nvPr/>
            </p14:nvContentPartPr>
            <p14:xfrm>
              <a:off x="1591884" y="4030147"/>
              <a:ext cx="10440" cy="30240"/>
            </p14:xfrm>
          </p:contentPart>
        </mc:Choice>
        <mc:Fallback xmlns="">
          <p:pic>
            <p:nvPicPr>
              <p:cNvPr id="10" name="Ink 9">
                <a:extLst>
                  <a:ext uri="{FF2B5EF4-FFF2-40B4-BE49-F238E27FC236}">
                    <a16:creationId xmlns:a16="http://schemas.microsoft.com/office/drawing/2014/main" id="{328124F6-2D14-432D-92D8-C6BD09B2927F}"/>
                  </a:ext>
                </a:extLst>
              </p:cNvPr>
              <p:cNvPicPr/>
              <p:nvPr/>
            </p:nvPicPr>
            <p:blipFill>
              <a:blip r:embed="rId10"/>
              <a:stretch>
                <a:fillRect/>
              </a:stretch>
            </p:blipFill>
            <p:spPr>
              <a:xfrm>
                <a:off x="1587564" y="4025827"/>
                <a:ext cx="19080" cy="38880"/>
              </a:xfrm>
              <a:prstGeom prst="rect">
                <a:avLst/>
              </a:prstGeom>
            </p:spPr>
          </p:pic>
        </mc:Fallback>
      </mc:AlternateContent>
      <p:sp>
        <p:nvSpPr>
          <p:cNvPr id="57" name="Flowchart: Document 56">
            <a:extLst>
              <a:ext uri="{FF2B5EF4-FFF2-40B4-BE49-F238E27FC236}">
                <a16:creationId xmlns:a16="http://schemas.microsoft.com/office/drawing/2014/main" id="{A2D33C5D-C609-4C9A-A4F8-50D79C1E9C56}"/>
              </a:ext>
            </a:extLst>
          </p:cNvPr>
          <p:cNvSpPr/>
          <p:nvPr/>
        </p:nvSpPr>
        <p:spPr>
          <a:xfrm>
            <a:off x="1859869" y="1149542"/>
            <a:ext cx="5680824" cy="3038046"/>
          </a:xfrm>
          <a:prstGeom prst="flowChartDocument">
            <a:avLst/>
          </a:prstGeom>
          <a:solidFill>
            <a:srgbClr val="0DFB4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a:extLst>
              <a:ext uri="{FF2B5EF4-FFF2-40B4-BE49-F238E27FC236}">
                <a16:creationId xmlns:a16="http://schemas.microsoft.com/office/drawing/2014/main" id="{3C3BEFCA-C1F3-49BB-B214-41D638AA2D0F}"/>
              </a:ext>
            </a:extLst>
          </p:cNvPr>
          <p:cNvSpPr txBox="1"/>
          <p:nvPr/>
        </p:nvSpPr>
        <p:spPr>
          <a:xfrm>
            <a:off x="5968264" y="1208646"/>
            <a:ext cx="1572427" cy="369332"/>
          </a:xfrm>
          <a:prstGeom prst="rect">
            <a:avLst/>
          </a:prstGeom>
          <a:noFill/>
        </p:spPr>
        <p:txBody>
          <a:bodyPr wrap="square" rtlCol="0">
            <a:spAutoFit/>
          </a:bodyPr>
          <a:lstStyle/>
          <a:p>
            <a:r>
              <a:rPr lang="en-US" b="1" dirty="0"/>
              <a:t>Phyllosphere</a:t>
            </a:r>
          </a:p>
        </p:txBody>
      </p:sp>
      <p:sp>
        <p:nvSpPr>
          <p:cNvPr id="62" name="TextBox 61">
            <a:extLst>
              <a:ext uri="{FF2B5EF4-FFF2-40B4-BE49-F238E27FC236}">
                <a16:creationId xmlns:a16="http://schemas.microsoft.com/office/drawing/2014/main" id="{876C9B59-FF9D-4491-A964-CED5BFF6717C}"/>
              </a:ext>
            </a:extLst>
          </p:cNvPr>
          <p:cNvSpPr txBox="1"/>
          <p:nvPr/>
        </p:nvSpPr>
        <p:spPr>
          <a:xfrm>
            <a:off x="6114316" y="4043400"/>
            <a:ext cx="1572427" cy="369332"/>
          </a:xfrm>
          <a:prstGeom prst="rect">
            <a:avLst/>
          </a:prstGeom>
          <a:noFill/>
        </p:spPr>
        <p:txBody>
          <a:bodyPr wrap="square" rtlCol="0">
            <a:spAutoFit/>
          </a:bodyPr>
          <a:lstStyle/>
          <a:p>
            <a:r>
              <a:rPr lang="en-US" b="1" dirty="0"/>
              <a:t>Rhizosphere</a:t>
            </a:r>
          </a:p>
        </p:txBody>
      </p:sp>
      <p:grpSp>
        <p:nvGrpSpPr>
          <p:cNvPr id="16" name="Group 15">
            <a:extLst>
              <a:ext uri="{FF2B5EF4-FFF2-40B4-BE49-F238E27FC236}">
                <a16:creationId xmlns:a16="http://schemas.microsoft.com/office/drawing/2014/main" id="{39A29E0C-7FE0-4392-B571-B7C4DD7EFFC3}"/>
              </a:ext>
            </a:extLst>
          </p:cNvPr>
          <p:cNvGrpSpPr/>
          <p:nvPr/>
        </p:nvGrpSpPr>
        <p:grpSpPr>
          <a:xfrm>
            <a:off x="918461" y="1869423"/>
            <a:ext cx="4620154" cy="4504775"/>
            <a:chOff x="918461" y="1869423"/>
            <a:chExt cx="4620154" cy="4504775"/>
          </a:xfrm>
        </p:grpSpPr>
        <p:grpSp>
          <p:nvGrpSpPr>
            <p:cNvPr id="67" name="Group 66">
              <a:extLst>
                <a:ext uri="{FF2B5EF4-FFF2-40B4-BE49-F238E27FC236}">
                  <a16:creationId xmlns:a16="http://schemas.microsoft.com/office/drawing/2014/main" id="{B12D5F8A-E87C-4F2F-B32B-E170007CE879}"/>
                </a:ext>
              </a:extLst>
            </p:cNvPr>
            <p:cNvGrpSpPr/>
            <p:nvPr/>
          </p:nvGrpSpPr>
          <p:grpSpPr>
            <a:xfrm>
              <a:off x="918461" y="4109851"/>
              <a:ext cx="4376931" cy="2264347"/>
              <a:chOff x="16687" y="3851548"/>
              <a:chExt cx="4376931" cy="2264347"/>
            </a:xfrm>
          </p:grpSpPr>
          <p:sp>
            <p:nvSpPr>
              <p:cNvPr id="66" name="Flowchart: Merge 65">
                <a:extLst>
                  <a:ext uri="{FF2B5EF4-FFF2-40B4-BE49-F238E27FC236}">
                    <a16:creationId xmlns:a16="http://schemas.microsoft.com/office/drawing/2014/main" id="{4EE4ADB9-7814-49E6-B553-24DD348A39CD}"/>
                  </a:ext>
                </a:extLst>
              </p:cNvPr>
              <p:cNvSpPr/>
              <p:nvPr/>
            </p:nvSpPr>
            <p:spPr>
              <a:xfrm rot="16200000" flipH="1">
                <a:off x="1829659" y="3523382"/>
                <a:ext cx="2197756" cy="2930162"/>
              </a:xfrm>
              <a:prstGeom prst="flowChartMerge">
                <a:avLst/>
              </a:prstGeom>
              <a:solidFill>
                <a:srgbClr val="C234C5">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5" name="New picture">
                <a:extLst>
                  <a:ext uri="{FF2B5EF4-FFF2-40B4-BE49-F238E27FC236}">
                    <a16:creationId xmlns:a16="http://schemas.microsoft.com/office/drawing/2014/main" id="{4C1110A9-0CB8-4250-A68C-0AB6ECD3F904}"/>
                  </a:ext>
                </a:extLst>
              </p:cNvPr>
              <p:cNvPicPr/>
              <p:nvPr/>
            </p:nvPicPr>
            <p:blipFill rotWithShape="1">
              <a:blip r:embed="rId11"/>
              <a:srcRect l="6318" t="303" r="59135" b="69455"/>
              <a:stretch/>
            </p:blipFill>
            <p:spPr>
              <a:xfrm>
                <a:off x="16687" y="3851548"/>
                <a:ext cx="2282029" cy="2264347"/>
              </a:xfrm>
              <a:prstGeom prst="flowChartConnector">
                <a:avLst/>
              </a:prstGeom>
            </p:spPr>
          </p:pic>
        </p:grpSp>
        <p:grpSp>
          <p:nvGrpSpPr>
            <p:cNvPr id="3" name="Group 2">
              <a:extLst>
                <a:ext uri="{FF2B5EF4-FFF2-40B4-BE49-F238E27FC236}">
                  <a16:creationId xmlns:a16="http://schemas.microsoft.com/office/drawing/2014/main" id="{A0817F99-1CDD-4D45-B88A-D118BD2F0A89}"/>
                </a:ext>
              </a:extLst>
            </p:cNvPr>
            <p:cNvGrpSpPr/>
            <p:nvPr/>
          </p:nvGrpSpPr>
          <p:grpSpPr>
            <a:xfrm>
              <a:off x="1008433" y="1869423"/>
              <a:ext cx="4530182" cy="2200245"/>
              <a:chOff x="1008433" y="1869423"/>
              <a:chExt cx="4530182" cy="2200245"/>
            </a:xfrm>
          </p:grpSpPr>
          <p:sp>
            <p:nvSpPr>
              <p:cNvPr id="68" name="Flowchart: Merge 67">
                <a:extLst>
                  <a:ext uri="{FF2B5EF4-FFF2-40B4-BE49-F238E27FC236}">
                    <a16:creationId xmlns:a16="http://schemas.microsoft.com/office/drawing/2014/main" id="{3D1ED40D-C618-4861-88FC-46DD7808F720}"/>
                  </a:ext>
                </a:extLst>
              </p:cNvPr>
              <p:cNvSpPr/>
              <p:nvPr/>
            </p:nvSpPr>
            <p:spPr>
              <a:xfrm rot="16200000" flipH="1">
                <a:off x="2996479" y="1466929"/>
                <a:ext cx="2079036" cy="3005236"/>
              </a:xfrm>
              <a:prstGeom prst="flowChartMerge">
                <a:avLst/>
              </a:prstGeom>
              <a:solidFill>
                <a:srgbClr val="0D796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Remus-Emsermann Lab — New Zealand Microbial Ecology Consortium">
                <a:extLst>
                  <a:ext uri="{FF2B5EF4-FFF2-40B4-BE49-F238E27FC236}">
                    <a16:creationId xmlns:a16="http://schemas.microsoft.com/office/drawing/2014/main" id="{565E21AA-FEE4-4206-B9A7-C7A41E1A61C0}"/>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9930" t="1" r="6662" b="18869"/>
              <a:stretch/>
            </p:blipFill>
            <p:spPr bwMode="auto">
              <a:xfrm>
                <a:off x="1008433" y="1869423"/>
                <a:ext cx="2295133" cy="2200245"/>
              </a:xfrm>
              <a:prstGeom prst="flowChartConnector">
                <a:avLst/>
              </a:prstGeom>
              <a:noFill/>
              <a:extLst>
                <a:ext uri="{909E8E84-426E-40DD-AFC4-6F175D3DCCD1}">
                  <a14:hiddenFill xmlns:a14="http://schemas.microsoft.com/office/drawing/2010/main">
                    <a:solidFill>
                      <a:srgbClr val="FFFFFF"/>
                    </a:solidFill>
                  </a14:hiddenFill>
                </a:ext>
              </a:extLst>
            </p:spPr>
          </p:pic>
        </p:grpSp>
      </p:grpSp>
      <p:sp>
        <p:nvSpPr>
          <p:cNvPr id="8" name="TextBox 7">
            <a:extLst>
              <a:ext uri="{FF2B5EF4-FFF2-40B4-BE49-F238E27FC236}">
                <a16:creationId xmlns:a16="http://schemas.microsoft.com/office/drawing/2014/main" id="{C2482585-C660-46B6-AEF7-FE09D4C452C4}"/>
              </a:ext>
            </a:extLst>
          </p:cNvPr>
          <p:cNvSpPr txBox="1"/>
          <p:nvPr/>
        </p:nvSpPr>
        <p:spPr>
          <a:xfrm>
            <a:off x="7904860" y="472024"/>
            <a:ext cx="3368679" cy="6186309"/>
          </a:xfrm>
          <a:prstGeom prst="rect">
            <a:avLst/>
          </a:prstGeom>
          <a:noFill/>
        </p:spPr>
        <p:txBody>
          <a:bodyPr wrap="square" rtlCol="0">
            <a:spAutoFit/>
          </a:bodyPr>
          <a:lstStyle/>
          <a:p>
            <a:pPr marL="285750" indent="-285750">
              <a:buFont typeface="Arial" panose="020B0604020202020204" pitchFamily="34" charset="0"/>
              <a:buChar char="•"/>
            </a:pPr>
            <a:r>
              <a:rPr lang="en-US" dirty="0"/>
              <a:t>Rhizosphere – the below ground part of the plant, the interface to the roots</a:t>
            </a:r>
          </a:p>
          <a:p>
            <a:endParaRPr lang="en-US" dirty="0"/>
          </a:p>
          <a:p>
            <a:pPr marL="285750" indent="-285750">
              <a:buFont typeface="Arial" panose="020B0604020202020204" pitchFamily="34" charset="0"/>
              <a:buChar char="•"/>
            </a:pPr>
            <a:r>
              <a:rPr lang="en-US" dirty="0"/>
              <a:t>Phyllosphere – the above ground part of the plant</a:t>
            </a:r>
          </a:p>
          <a:p>
            <a:pPr marL="742950" lvl="1" indent="-285750">
              <a:buFont typeface="Courier New" panose="02070309020205020404" pitchFamily="49" charset="0"/>
              <a:buChar char="o"/>
            </a:pPr>
            <a:r>
              <a:rPr lang="en-US" dirty="0"/>
              <a:t>Leaves</a:t>
            </a:r>
          </a:p>
          <a:p>
            <a:pPr marL="742950" lvl="1" indent="-285750">
              <a:buFont typeface="Courier New" panose="02070309020205020404" pitchFamily="49" charset="0"/>
              <a:buChar char="o"/>
            </a:pPr>
            <a:r>
              <a:rPr lang="en-US" dirty="0"/>
              <a:t>Stems</a:t>
            </a:r>
          </a:p>
          <a:p>
            <a:pPr marL="742950" lvl="1" indent="-285750">
              <a:buFont typeface="Courier New" panose="02070309020205020404" pitchFamily="49" charset="0"/>
              <a:buChar char="o"/>
            </a:pPr>
            <a:r>
              <a:rPr lang="en-US" dirty="0"/>
              <a:t>Flowers</a:t>
            </a:r>
          </a:p>
          <a:p>
            <a:pPr marL="742950" lvl="1" indent="-285750">
              <a:buFont typeface="Courier New" panose="02070309020205020404" pitchFamily="49" charset="0"/>
              <a:buChar char="o"/>
            </a:pPr>
            <a:r>
              <a:rPr lang="en-US" dirty="0"/>
              <a:t>Fruits</a:t>
            </a:r>
          </a:p>
          <a:p>
            <a:pPr marL="742950" lvl="1" indent="-285750">
              <a:buFont typeface="Courier New" panose="02070309020205020404" pitchFamily="49" charset="0"/>
              <a:buChar char="o"/>
            </a:pPr>
            <a:r>
              <a:rPr lang="en-US" dirty="0"/>
              <a:t>Pollens</a:t>
            </a:r>
          </a:p>
          <a:p>
            <a:pPr marL="742950" lvl="1" indent="-285750">
              <a:buFont typeface="Courier New" panose="02070309020205020404" pitchFamily="49" charset="0"/>
              <a:buChar char="o"/>
            </a:pPr>
            <a:r>
              <a:rPr lang="en-US" dirty="0"/>
              <a:t>Nectar</a:t>
            </a:r>
          </a:p>
          <a:p>
            <a:pPr marL="742950" lvl="1" indent="-285750">
              <a:buFont typeface="Courier New" panose="02070309020205020404" pitchFamily="49" charset="0"/>
              <a:buChar char="o"/>
            </a:pPr>
            <a:r>
              <a:rPr lang="en-US" dirty="0"/>
              <a:t>Seeds</a:t>
            </a:r>
          </a:p>
          <a:p>
            <a:pPr marL="742950" lvl="1" indent="-285750">
              <a:buFont typeface="Courier New" panose="02070309020205020404" pitchFamily="49" charset="0"/>
              <a:buChar char="o"/>
            </a:pPr>
            <a:endParaRPr lang="en-US" dirty="0"/>
          </a:p>
          <a:p>
            <a:pPr marL="285750" indent="-285750">
              <a:buFont typeface="Arial" panose="020B0604020202020204" pitchFamily="34" charset="0"/>
              <a:buChar char="•"/>
            </a:pPr>
            <a:r>
              <a:rPr lang="en-US" dirty="0"/>
              <a:t>Colonized by microorganisms</a:t>
            </a:r>
          </a:p>
          <a:p>
            <a:pPr marL="742950" lvl="1" indent="-285750">
              <a:buFont typeface="Courier New" panose="02070309020205020404" pitchFamily="49" charset="0"/>
              <a:buChar char="o"/>
            </a:pPr>
            <a:r>
              <a:rPr lang="en-US" dirty="0"/>
              <a:t>Large quantities</a:t>
            </a:r>
          </a:p>
          <a:p>
            <a:pPr marL="742950" lvl="1" indent="-285750">
              <a:buFont typeface="Courier New" panose="02070309020205020404" pitchFamily="49" charset="0"/>
              <a:buChar char="o"/>
            </a:pPr>
            <a:r>
              <a:rPr lang="en-US" dirty="0"/>
              <a:t>Diverse</a:t>
            </a:r>
          </a:p>
          <a:p>
            <a:pPr marL="742950" lvl="1" indent="-285750">
              <a:buFont typeface="Courier New" panose="02070309020205020404" pitchFamily="49" charset="0"/>
              <a:buChar char="o"/>
            </a:pPr>
            <a:r>
              <a:rPr lang="en-US" dirty="0"/>
              <a:t>Microbiome - The assembly of microbiota and their activities</a:t>
            </a:r>
          </a:p>
          <a:p>
            <a:pPr marL="285750" indent="-285750">
              <a:buFont typeface="Arial" panose="020B0604020202020204" pitchFamily="34" charset="0"/>
              <a:buChar char="•"/>
            </a:pPr>
            <a:endParaRPr lang="en-US" dirty="0"/>
          </a:p>
          <a:p>
            <a:endParaRPr lang="en-US" dirty="0"/>
          </a:p>
        </p:txBody>
      </p:sp>
      <p:grpSp>
        <p:nvGrpSpPr>
          <p:cNvPr id="44" name="Group 43">
            <a:extLst>
              <a:ext uri="{FF2B5EF4-FFF2-40B4-BE49-F238E27FC236}">
                <a16:creationId xmlns:a16="http://schemas.microsoft.com/office/drawing/2014/main" id="{7FDD0BE6-BA8F-458F-A359-1C773D0A24DB}"/>
              </a:ext>
            </a:extLst>
          </p:cNvPr>
          <p:cNvGrpSpPr/>
          <p:nvPr/>
        </p:nvGrpSpPr>
        <p:grpSpPr>
          <a:xfrm flipH="1">
            <a:off x="1727080" y="1373467"/>
            <a:ext cx="2546782" cy="4786325"/>
            <a:chOff x="4101716" y="1118935"/>
            <a:chExt cx="2546782" cy="4786325"/>
          </a:xfrm>
        </p:grpSpPr>
        <mc:AlternateContent xmlns:mc="http://schemas.openxmlformats.org/markup-compatibility/2006" xmlns:p14="http://schemas.microsoft.com/office/powerpoint/2010/main">
          <mc:Choice Requires="p14">
            <p:contentPart p14:bwMode="auto" r:id="rId13">
              <p14:nvContentPartPr>
                <p14:cNvPr id="45" name="Ink 44">
                  <a:extLst>
                    <a:ext uri="{FF2B5EF4-FFF2-40B4-BE49-F238E27FC236}">
                      <a16:creationId xmlns:a16="http://schemas.microsoft.com/office/drawing/2014/main" id="{CFEF5B77-D823-47E1-903F-23BC0E7D1D4C}"/>
                    </a:ext>
                  </a:extLst>
                </p14:cNvPr>
                <p14:cNvContentPartPr/>
                <p14:nvPr/>
              </p14:nvContentPartPr>
              <p14:xfrm>
                <a:off x="6009623" y="5539240"/>
                <a:ext cx="360" cy="360"/>
              </p14:xfrm>
            </p:contentPart>
          </mc:Choice>
          <mc:Fallback xmlns="">
            <p:pic>
              <p:nvPicPr>
                <p:cNvPr id="45" name="Ink 44">
                  <a:extLst>
                    <a:ext uri="{FF2B5EF4-FFF2-40B4-BE49-F238E27FC236}">
                      <a16:creationId xmlns:a16="http://schemas.microsoft.com/office/drawing/2014/main" id="{CFEF5B77-D823-47E1-903F-23BC0E7D1D4C}"/>
                    </a:ext>
                  </a:extLst>
                </p:cNvPr>
                <p:cNvPicPr/>
                <p:nvPr/>
              </p:nvPicPr>
              <p:blipFill>
                <a:blip r:embed="rId14"/>
                <a:stretch>
                  <a:fillRect/>
                </a:stretch>
              </p:blipFill>
              <p:spPr>
                <a:xfrm>
                  <a:off x="6000623" y="5530240"/>
                  <a:ext cx="18000" cy="18000"/>
                </a:xfrm>
                <a:prstGeom prst="rect">
                  <a:avLst/>
                </a:prstGeom>
              </p:spPr>
            </p:pic>
          </mc:Fallback>
        </mc:AlternateContent>
        <p:sp>
          <p:nvSpPr>
            <p:cNvPr id="46" name="Oval 45">
              <a:extLst>
                <a:ext uri="{FF2B5EF4-FFF2-40B4-BE49-F238E27FC236}">
                  <a16:creationId xmlns:a16="http://schemas.microsoft.com/office/drawing/2014/main" id="{C1C55C2A-F548-49F4-9D23-D35CBAE18C6B}"/>
                </a:ext>
              </a:extLst>
            </p:cNvPr>
            <p:cNvSpPr/>
            <p:nvPr/>
          </p:nvSpPr>
          <p:spPr>
            <a:xfrm>
              <a:off x="4101716" y="1118935"/>
              <a:ext cx="892592" cy="896112"/>
            </a:xfrm>
            <a:prstGeom prst="ellipse">
              <a:avLst/>
            </a:prstGeom>
            <a:noFill/>
            <a:ln>
              <a:solidFill>
                <a:schemeClr val="bg1">
                  <a:lumMod val="95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1"/>
                  </a:solidFill>
                </a:rPr>
                <a:t>Bacteria</a:t>
              </a:r>
            </a:p>
          </p:txBody>
        </p:sp>
        <p:sp>
          <p:nvSpPr>
            <p:cNvPr id="47" name="Oval 46">
              <a:extLst>
                <a:ext uri="{FF2B5EF4-FFF2-40B4-BE49-F238E27FC236}">
                  <a16:creationId xmlns:a16="http://schemas.microsoft.com/office/drawing/2014/main" id="{7454DA0E-FEBD-48A7-814D-EDE3EC7C62DA}"/>
                </a:ext>
              </a:extLst>
            </p:cNvPr>
            <p:cNvSpPr/>
            <p:nvPr/>
          </p:nvSpPr>
          <p:spPr>
            <a:xfrm>
              <a:off x="4994308" y="1661983"/>
              <a:ext cx="896112" cy="896112"/>
            </a:xfrm>
            <a:prstGeom prst="ellipse">
              <a:avLst/>
            </a:prstGeom>
            <a:noFill/>
            <a:ln>
              <a:solidFill>
                <a:schemeClr val="bg1">
                  <a:lumMod val="95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Fungi</a:t>
              </a:r>
            </a:p>
          </p:txBody>
        </p:sp>
        <p:sp>
          <p:nvSpPr>
            <p:cNvPr id="48" name="Oval 47">
              <a:extLst>
                <a:ext uri="{FF2B5EF4-FFF2-40B4-BE49-F238E27FC236}">
                  <a16:creationId xmlns:a16="http://schemas.microsoft.com/office/drawing/2014/main" id="{0938C5D2-93A8-4F15-9B98-C720C86E3AB9}"/>
                </a:ext>
              </a:extLst>
            </p:cNvPr>
            <p:cNvSpPr/>
            <p:nvPr/>
          </p:nvSpPr>
          <p:spPr>
            <a:xfrm>
              <a:off x="5636883" y="2474997"/>
              <a:ext cx="896112" cy="896112"/>
            </a:xfrm>
            <a:prstGeom prst="ellipse">
              <a:avLst/>
            </a:prstGeom>
            <a:noFill/>
            <a:ln>
              <a:solidFill>
                <a:schemeClr val="bg1">
                  <a:lumMod val="95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Viruses</a:t>
              </a:r>
            </a:p>
          </p:txBody>
        </p:sp>
        <p:sp>
          <p:nvSpPr>
            <p:cNvPr id="49" name="Oval 48">
              <a:extLst>
                <a:ext uri="{FF2B5EF4-FFF2-40B4-BE49-F238E27FC236}">
                  <a16:creationId xmlns:a16="http://schemas.microsoft.com/office/drawing/2014/main" id="{7E0EC6A9-5C69-45A5-A6A0-291BCB5AB01B}"/>
                </a:ext>
              </a:extLst>
            </p:cNvPr>
            <p:cNvSpPr/>
            <p:nvPr/>
          </p:nvSpPr>
          <p:spPr>
            <a:xfrm>
              <a:off x="5752386" y="3538729"/>
              <a:ext cx="896112" cy="896112"/>
            </a:xfrm>
            <a:prstGeom prst="ellipse">
              <a:avLst/>
            </a:prstGeom>
            <a:noFill/>
            <a:ln>
              <a:solidFill>
                <a:schemeClr val="bg1">
                  <a:lumMod val="95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Protists</a:t>
              </a:r>
            </a:p>
          </p:txBody>
        </p:sp>
        <p:sp>
          <p:nvSpPr>
            <p:cNvPr id="50" name="Oval 49">
              <a:extLst>
                <a:ext uri="{FF2B5EF4-FFF2-40B4-BE49-F238E27FC236}">
                  <a16:creationId xmlns:a16="http://schemas.microsoft.com/office/drawing/2014/main" id="{3382EC85-E3C0-48F3-8849-000DA9E8773E}"/>
                </a:ext>
              </a:extLst>
            </p:cNvPr>
            <p:cNvSpPr/>
            <p:nvPr/>
          </p:nvSpPr>
          <p:spPr>
            <a:xfrm>
              <a:off x="4994308" y="4371173"/>
              <a:ext cx="896112" cy="896112"/>
            </a:xfrm>
            <a:prstGeom prst="ellipse">
              <a:avLst/>
            </a:prstGeom>
            <a:noFill/>
            <a:ln>
              <a:solidFill>
                <a:schemeClr val="bg1">
                  <a:lumMod val="95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Algae</a:t>
              </a:r>
            </a:p>
          </p:txBody>
        </p:sp>
        <p:sp>
          <p:nvSpPr>
            <p:cNvPr id="51" name="Oval 50">
              <a:extLst>
                <a:ext uri="{FF2B5EF4-FFF2-40B4-BE49-F238E27FC236}">
                  <a16:creationId xmlns:a16="http://schemas.microsoft.com/office/drawing/2014/main" id="{4DB71A19-639B-46E0-A986-C3E3D48095FA}"/>
                </a:ext>
              </a:extLst>
            </p:cNvPr>
            <p:cNvSpPr/>
            <p:nvPr/>
          </p:nvSpPr>
          <p:spPr>
            <a:xfrm>
              <a:off x="4121804" y="5009148"/>
              <a:ext cx="896112" cy="896112"/>
            </a:xfrm>
            <a:prstGeom prst="ellipse">
              <a:avLst/>
            </a:prstGeom>
            <a:noFill/>
            <a:ln>
              <a:solidFill>
                <a:schemeClr val="bg1">
                  <a:lumMod val="95000"/>
                </a:schemeClr>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Nematodes</a:t>
              </a:r>
            </a:p>
          </p:txBody>
        </p:sp>
      </p:grpSp>
    </p:spTree>
    <p:extLst>
      <p:ext uri="{BB962C8B-B14F-4D97-AF65-F5344CB8AC3E}">
        <p14:creationId xmlns:p14="http://schemas.microsoft.com/office/powerpoint/2010/main" val="4217490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anim calcmode="lin" valueType="num">
                                      <p:cBhvr>
                                        <p:cTn id="17" dur="500" fill="hold"/>
                                        <p:tgtEl>
                                          <p:spTgt spid="57"/>
                                        </p:tgtEl>
                                        <p:attrNameLst>
                                          <p:attrName>ppt_w</p:attrName>
                                        </p:attrNameLst>
                                      </p:cBhvr>
                                      <p:tavLst>
                                        <p:tav tm="0">
                                          <p:val>
                                            <p:fltVal val="0"/>
                                          </p:val>
                                        </p:tav>
                                        <p:tav tm="100000">
                                          <p:val>
                                            <p:strVal val="#ppt_w"/>
                                          </p:val>
                                        </p:tav>
                                      </p:tavLst>
                                    </p:anim>
                                    <p:anim calcmode="lin" valueType="num">
                                      <p:cBhvr>
                                        <p:cTn id="18" dur="500" fill="hold"/>
                                        <p:tgtEl>
                                          <p:spTgt spid="57"/>
                                        </p:tgtEl>
                                        <p:attrNameLst>
                                          <p:attrName>ppt_h</p:attrName>
                                        </p:attrNameLst>
                                      </p:cBhvr>
                                      <p:tavLst>
                                        <p:tav tm="0">
                                          <p:val>
                                            <p:fltVal val="0"/>
                                          </p:val>
                                        </p:tav>
                                        <p:tav tm="100000">
                                          <p:val>
                                            <p:strVal val="#ppt_h"/>
                                          </p:val>
                                        </p:tav>
                                      </p:tavLst>
                                    </p:anim>
                                    <p:animEffect transition="in" filter="fade">
                                      <p:cBhvr>
                                        <p:cTn id="19" dur="500"/>
                                        <p:tgtEl>
                                          <p:spTgt spid="5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6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8">
                                            <p:txEl>
                                              <p:pRg st="2" end="2"/>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8">
                                            <p:txEl>
                                              <p:pRg st="3" end="3"/>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8">
                                            <p:txEl>
                                              <p:pRg st="4" end="4"/>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8">
                                            <p:txEl>
                                              <p:pRg st="6" end="6"/>
                                            </p:txEl>
                                          </p:spTgt>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8">
                                            <p:txEl>
                                              <p:pRg st="7" end="7"/>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8">
                                            <p:txEl>
                                              <p:pRg st="8" end="8"/>
                                            </p:txEl>
                                          </p:spTgt>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8">
                                            <p:txEl>
                                              <p:pRg st="11" end="11"/>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8">
                                            <p:txEl>
                                              <p:pRg st="12" end="12"/>
                                            </p:txEl>
                                          </p:spTgt>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6"/>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22" presetClass="exit" presetSubtype="4" fill="hold" nodeType="clickEffect">
                                  <p:stCondLst>
                                    <p:cond delay="0"/>
                                  </p:stCondLst>
                                  <p:childTnLst>
                                    <p:animEffect transition="out" filter="wipe(down)">
                                      <p:cBhvr>
                                        <p:cTn id="53" dur="500"/>
                                        <p:tgtEl>
                                          <p:spTgt spid="16"/>
                                        </p:tgtEl>
                                      </p:cBhvr>
                                    </p:animEffect>
                                    <p:set>
                                      <p:cBhvr>
                                        <p:cTn id="54" dur="1" fill="hold">
                                          <p:stCondLst>
                                            <p:cond delay="499"/>
                                          </p:stCondLst>
                                        </p:cTn>
                                        <p:tgtEl>
                                          <p:spTgt spid="1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8">
                                            <p:txEl>
                                              <p:pRg st="13" end="13"/>
                                            </p:txEl>
                                          </p:spTgt>
                                        </p:tgtEl>
                                        <p:attrNameLst>
                                          <p:attrName>style.visibility</p:attrName>
                                        </p:attrNameLst>
                                      </p:cBhvr>
                                      <p:to>
                                        <p:strVal val="visible"/>
                                      </p:to>
                                    </p:set>
                                  </p:childTnLst>
                                </p:cTn>
                              </p:par>
                              <p:par>
                                <p:cTn id="59" presetID="2" presetClass="entr" presetSubtype="8" fill="hold" nodeType="withEffect">
                                  <p:stCondLst>
                                    <p:cond delay="0"/>
                                  </p:stCondLst>
                                  <p:childTnLst>
                                    <p:set>
                                      <p:cBhvr>
                                        <p:cTn id="60" dur="1" fill="hold">
                                          <p:stCondLst>
                                            <p:cond delay="0"/>
                                          </p:stCondLst>
                                        </p:cTn>
                                        <p:tgtEl>
                                          <p:spTgt spid="44"/>
                                        </p:tgtEl>
                                        <p:attrNameLst>
                                          <p:attrName>style.visibility</p:attrName>
                                        </p:attrNameLst>
                                      </p:cBhvr>
                                      <p:to>
                                        <p:strVal val="visible"/>
                                      </p:to>
                                    </p:set>
                                    <p:anim calcmode="lin" valueType="num">
                                      <p:cBhvr additive="base">
                                        <p:cTn id="61" dur="500" fill="hold"/>
                                        <p:tgtEl>
                                          <p:spTgt spid="44"/>
                                        </p:tgtEl>
                                        <p:attrNameLst>
                                          <p:attrName>ppt_x</p:attrName>
                                        </p:attrNameLst>
                                      </p:cBhvr>
                                      <p:tavLst>
                                        <p:tav tm="0">
                                          <p:val>
                                            <p:strVal val="0-#ppt_w/2"/>
                                          </p:val>
                                        </p:tav>
                                        <p:tav tm="100000">
                                          <p:val>
                                            <p:strVal val="#ppt_x"/>
                                          </p:val>
                                        </p:tav>
                                      </p:tavLst>
                                    </p:anim>
                                    <p:anim calcmode="lin" valueType="num">
                                      <p:cBhvr additive="base">
                                        <p:cTn id="62" dur="50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
                                            <p:txEl>
                                              <p:pRg st="14" end="14"/>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xit" presetSubtype="0" fill="hold" nodeType="clickEffect">
                                  <p:stCondLst>
                                    <p:cond delay="0"/>
                                  </p:stCondLst>
                                  <p:childTnLst>
                                    <p:set>
                                      <p:cBhvr>
                                        <p:cTn id="70" dur="1" fill="hold">
                                          <p:stCondLst>
                                            <p:cond delay="0"/>
                                          </p:stCondLst>
                                        </p:cTn>
                                        <p:tgtEl>
                                          <p:spTgt spid="4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1" grpId="0"/>
      <p:bldP spid="6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B2A24FC-CA50-4EF3-947A-5F62374769AA}"/>
              </a:ext>
            </a:extLst>
          </p:cNvPr>
          <p:cNvSpPr txBox="1">
            <a:spLocks/>
          </p:cNvSpPr>
          <p:nvPr/>
        </p:nvSpPr>
        <p:spPr>
          <a:xfrm>
            <a:off x="105115" y="-190757"/>
            <a:ext cx="7113831"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The plant environment cont’d</a:t>
            </a:r>
          </a:p>
        </p:txBody>
      </p:sp>
      <p:pic>
        <p:nvPicPr>
          <p:cNvPr id="6" name="Picture 5" descr="Diagram&#10;&#10;Description automatically generated">
            <a:extLst>
              <a:ext uri="{FF2B5EF4-FFF2-40B4-BE49-F238E27FC236}">
                <a16:creationId xmlns:a16="http://schemas.microsoft.com/office/drawing/2014/main" id="{92842033-0C24-46B9-9962-3FBB6428E2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280" y="942558"/>
            <a:ext cx="4501996" cy="5513140"/>
          </a:xfrm>
          <a:prstGeom prst="rect">
            <a:avLst/>
          </a:prstGeom>
        </p:spPr>
      </p:pic>
      <p:sp>
        <p:nvSpPr>
          <p:cNvPr id="9" name="TextBox 8">
            <a:extLst>
              <a:ext uri="{FF2B5EF4-FFF2-40B4-BE49-F238E27FC236}">
                <a16:creationId xmlns:a16="http://schemas.microsoft.com/office/drawing/2014/main" id="{59FB4F38-5E3D-4F03-B2CC-B17DF80A7C07}"/>
              </a:ext>
            </a:extLst>
          </p:cNvPr>
          <p:cNvSpPr txBox="1"/>
          <p:nvPr/>
        </p:nvSpPr>
        <p:spPr>
          <a:xfrm>
            <a:off x="6610525" y="947956"/>
            <a:ext cx="4353886" cy="5632311"/>
          </a:xfrm>
          <a:prstGeom prst="rect">
            <a:avLst/>
          </a:prstGeom>
          <a:noFill/>
        </p:spPr>
        <p:txBody>
          <a:bodyPr wrap="square" rtlCol="0">
            <a:spAutoFit/>
          </a:bodyPr>
          <a:lstStyle/>
          <a:p>
            <a:pPr marL="285750" indent="-285750">
              <a:buFont typeface="Arial" panose="020B0604020202020204" pitchFamily="34" charset="0"/>
              <a:buChar char="•"/>
            </a:pPr>
            <a:r>
              <a:rPr lang="en-US" dirty="0"/>
              <a:t>Epiphytes – microorganisms live on the surface of a plant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Endophytes – microorganisms live in the plant tissues</a:t>
            </a:r>
          </a:p>
          <a:p>
            <a:pPr marL="742950" lvl="1" indent="-285750">
              <a:buFont typeface="Courier New" panose="02070309020205020404" pitchFamily="49" charset="0"/>
              <a:buChar char="o"/>
            </a:pPr>
            <a:r>
              <a:rPr lang="en-US" dirty="0"/>
              <a:t>leaf endophytes</a:t>
            </a:r>
          </a:p>
          <a:p>
            <a:pPr marL="742950" lvl="1" indent="-285750">
              <a:buFont typeface="Courier New" panose="02070309020205020404" pitchFamily="49" charset="0"/>
              <a:buChar char="o"/>
            </a:pPr>
            <a:r>
              <a:rPr lang="en-US" dirty="0"/>
              <a:t>root endophytes</a:t>
            </a:r>
          </a:p>
          <a:p>
            <a:pPr marL="742950" lvl="1" indent="-285750">
              <a:buFont typeface="Courier New" panose="02070309020205020404" pitchFamily="49" charset="0"/>
              <a:buChar char="o"/>
            </a:pPr>
            <a:endParaRPr lang="en-US" dirty="0"/>
          </a:p>
          <a:p>
            <a:pPr marL="285750" indent="-285750">
              <a:buFont typeface="Arial" panose="020B0604020202020204" pitchFamily="34" charset="0"/>
              <a:buChar char="•"/>
            </a:pPr>
            <a:r>
              <a:rPr lang="en-US" dirty="0"/>
              <a:t>Epiphytes can also become endophytes</a:t>
            </a:r>
          </a:p>
          <a:p>
            <a:pPr marL="742950" lvl="1" indent="-285750">
              <a:buFont typeface="Courier New" panose="02070309020205020404" pitchFamily="49" charset="0"/>
              <a:buChar char="o"/>
            </a:pPr>
            <a:endParaRPr lang="en-US" dirty="0"/>
          </a:p>
          <a:p>
            <a:pPr marL="285750" indent="-285750">
              <a:buFont typeface="Arial" panose="020B0604020202020204" pitchFamily="34" charset="0"/>
              <a:buChar char="•"/>
            </a:pPr>
            <a:r>
              <a:rPr lang="en-US" dirty="0"/>
              <a:t>Those microbes establish complex relationships with their plant hosts:</a:t>
            </a:r>
          </a:p>
          <a:p>
            <a:pPr marL="742950" lvl="1" indent="-285750">
              <a:buFont typeface="Courier New" panose="02070309020205020404" pitchFamily="49" charset="0"/>
              <a:buChar char="o"/>
            </a:pPr>
            <a:r>
              <a:rPr lang="en-US" dirty="0"/>
              <a:t>Parasitism – plant pathogens</a:t>
            </a:r>
          </a:p>
          <a:p>
            <a:pPr marL="742950" lvl="1" indent="-285750">
              <a:buFont typeface="Courier New" panose="02070309020205020404" pitchFamily="49" charset="0"/>
              <a:buChar char="o"/>
            </a:pPr>
            <a:r>
              <a:rPr lang="en-US" dirty="0"/>
              <a:t>Mutualism – plant growth promotion, alleviate stresses, etc.</a:t>
            </a:r>
          </a:p>
          <a:p>
            <a:pPr marL="742950" lvl="1" indent="-285750">
              <a:buFont typeface="Courier New" panose="02070309020205020404" pitchFamily="49" charset="0"/>
              <a:buChar char="o"/>
            </a:pPr>
            <a:r>
              <a:rPr lang="en-US" dirty="0"/>
              <a:t>Commensalism – do not cause harm to the plant host. Interact with other microbes/functional redundancy</a:t>
            </a:r>
          </a:p>
          <a:p>
            <a:pPr marL="742950" lvl="1" indent="-285750">
              <a:buFont typeface="Courier New" panose="02070309020205020404" pitchFamily="49" charset="0"/>
              <a:buChar char="o"/>
            </a:pPr>
            <a:endParaRPr lang="en-US" dirty="0"/>
          </a:p>
          <a:p>
            <a:pPr marL="742950" lvl="1" indent="-285750">
              <a:buFont typeface="Courier New" panose="02070309020205020404" pitchFamily="49" charset="0"/>
              <a:buChar char="o"/>
            </a:pPr>
            <a:endParaRPr lang="en-US" dirty="0"/>
          </a:p>
        </p:txBody>
      </p:sp>
      <p:pic>
        <p:nvPicPr>
          <p:cNvPr id="10" name="Picture 9">
            <a:extLst>
              <a:ext uri="{FF2B5EF4-FFF2-40B4-BE49-F238E27FC236}">
                <a16:creationId xmlns:a16="http://schemas.microsoft.com/office/drawing/2014/main" id="{6524CDFE-4C4C-48AB-BE0D-12F338C89AB0}"/>
              </a:ext>
            </a:extLst>
          </p:cNvPr>
          <p:cNvPicPr>
            <a:picLocks noChangeAspect="1"/>
          </p:cNvPicPr>
          <p:nvPr/>
        </p:nvPicPr>
        <p:blipFill>
          <a:blip r:embed="rId4"/>
          <a:stretch>
            <a:fillRect/>
          </a:stretch>
        </p:blipFill>
        <p:spPr>
          <a:xfrm>
            <a:off x="553718" y="1429774"/>
            <a:ext cx="5583096" cy="4287818"/>
          </a:xfrm>
          <a:prstGeom prst="rect">
            <a:avLst/>
          </a:prstGeom>
        </p:spPr>
      </p:pic>
      <p:sp>
        <p:nvSpPr>
          <p:cNvPr id="11" name="Rectangle: Rounded Corners 10">
            <a:extLst>
              <a:ext uri="{FF2B5EF4-FFF2-40B4-BE49-F238E27FC236}">
                <a16:creationId xmlns:a16="http://schemas.microsoft.com/office/drawing/2014/main" id="{B26389A1-80F5-40CE-95E2-B9CE38E6BDED}"/>
              </a:ext>
            </a:extLst>
          </p:cNvPr>
          <p:cNvSpPr/>
          <p:nvPr/>
        </p:nvSpPr>
        <p:spPr>
          <a:xfrm>
            <a:off x="618255" y="1429773"/>
            <a:ext cx="1722923" cy="371974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53391943-4D3C-4CF8-9351-A796ED1A0E17}"/>
              </a:ext>
            </a:extLst>
          </p:cNvPr>
          <p:cNvSpPr/>
          <p:nvPr/>
        </p:nvSpPr>
        <p:spPr>
          <a:xfrm>
            <a:off x="2412492" y="1429773"/>
            <a:ext cx="1794235" cy="3719741"/>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BF63DF0-08A1-4879-9CF1-C93961F43270}"/>
              </a:ext>
            </a:extLst>
          </p:cNvPr>
          <p:cNvSpPr/>
          <p:nvPr/>
        </p:nvSpPr>
        <p:spPr>
          <a:xfrm>
            <a:off x="4278040" y="1429774"/>
            <a:ext cx="1794236" cy="371974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14186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6"/>
                                        </p:tgtEl>
                                      </p:cBhvr>
                                    </p:animEffect>
                                    <p:set>
                                      <p:cBhvr>
                                        <p:cTn id="31" dur="1" fill="hold">
                                          <p:stCondLst>
                                            <p:cond delay="499"/>
                                          </p:stCondLst>
                                        </p:cTn>
                                        <p:tgtEl>
                                          <p:spTgt spid="6"/>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9">
                                            <p:txEl>
                                              <p:pRg st="8" end="8"/>
                                            </p:txEl>
                                          </p:spTgt>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1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9">
                                            <p:txEl>
                                              <p:pRg st="9" end="9"/>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9">
                                            <p:txEl>
                                              <p:pRg st="10" end="10"/>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nodeType="clickEffect">
                                  <p:stCondLst>
                                    <p:cond delay="0"/>
                                  </p:stCondLst>
                                  <p:childTnLst>
                                    <p:set>
                                      <p:cBhvr>
                                        <p:cTn id="53" dur="1" fill="hold">
                                          <p:stCondLst>
                                            <p:cond delay="0"/>
                                          </p:stCondLst>
                                        </p:cTn>
                                        <p:tgtEl>
                                          <p:spTgt spid="9">
                                            <p:txEl>
                                              <p:pRg st="11" end="11"/>
                                            </p:txEl>
                                          </p:spTgt>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waterfall in a forest&#10;&#10;Description automatically generated with medium confidence">
            <a:extLst>
              <a:ext uri="{FF2B5EF4-FFF2-40B4-BE49-F238E27FC236}">
                <a16:creationId xmlns:a16="http://schemas.microsoft.com/office/drawing/2014/main" id="{46B444EA-7D00-44FB-8209-E87C215838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546" y="1145462"/>
            <a:ext cx="6011060" cy="4307206"/>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7FCBCF8C-6CF1-4CE1-B0B9-7B2BC19D7F55}"/>
                  </a:ext>
                </a:extLst>
              </p14:cNvPr>
              <p14:cNvContentPartPr/>
              <p14:nvPr/>
            </p14:nvContentPartPr>
            <p14:xfrm>
              <a:off x="6009623" y="5539240"/>
              <a:ext cx="360" cy="360"/>
            </p14:xfrm>
          </p:contentPart>
        </mc:Choice>
        <mc:Fallback xmlns="">
          <p:pic>
            <p:nvPicPr>
              <p:cNvPr id="7" name="Ink 6">
                <a:extLst>
                  <a:ext uri="{FF2B5EF4-FFF2-40B4-BE49-F238E27FC236}">
                    <a16:creationId xmlns:a16="http://schemas.microsoft.com/office/drawing/2014/main" id="{7FCBCF8C-6CF1-4CE1-B0B9-7B2BC19D7F55}"/>
                  </a:ext>
                </a:extLst>
              </p:cNvPr>
              <p:cNvPicPr/>
              <p:nvPr/>
            </p:nvPicPr>
            <p:blipFill>
              <a:blip r:embed="rId7"/>
              <a:stretch>
                <a:fillRect/>
              </a:stretch>
            </p:blipFill>
            <p:spPr>
              <a:xfrm>
                <a:off x="6000623" y="5530240"/>
                <a:ext cx="18000" cy="18000"/>
              </a:xfrm>
              <a:prstGeom prst="rect">
                <a:avLst/>
              </a:prstGeom>
            </p:spPr>
          </p:pic>
        </mc:Fallback>
      </mc:AlternateContent>
      <p:sp>
        <p:nvSpPr>
          <p:cNvPr id="8" name="Title 1">
            <a:extLst>
              <a:ext uri="{FF2B5EF4-FFF2-40B4-BE49-F238E27FC236}">
                <a16:creationId xmlns:a16="http://schemas.microsoft.com/office/drawing/2014/main" id="{86314310-B33C-4BAE-91F1-5B8494366300}"/>
              </a:ext>
            </a:extLst>
          </p:cNvPr>
          <p:cNvSpPr txBox="1">
            <a:spLocks/>
          </p:cNvSpPr>
          <p:nvPr/>
        </p:nvSpPr>
        <p:spPr>
          <a:xfrm>
            <a:off x="136394" y="-180101"/>
            <a:ext cx="65289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The phyllosphere microbiome</a:t>
            </a:r>
          </a:p>
        </p:txBody>
      </p:sp>
      <p:sp>
        <p:nvSpPr>
          <p:cNvPr id="3" name="TextBox 2">
            <a:extLst>
              <a:ext uri="{FF2B5EF4-FFF2-40B4-BE49-F238E27FC236}">
                <a16:creationId xmlns:a16="http://schemas.microsoft.com/office/drawing/2014/main" id="{D0662A66-E3DD-44CD-AFAA-E39C5102F932}"/>
              </a:ext>
            </a:extLst>
          </p:cNvPr>
          <p:cNvSpPr txBox="1"/>
          <p:nvPr/>
        </p:nvSpPr>
        <p:spPr>
          <a:xfrm>
            <a:off x="533569" y="2320797"/>
            <a:ext cx="5476054" cy="3693319"/>
          </a:xfrm>
          <a:prstGeom prst="rect">
            <a:avLst/>
          </a:prstGeom>
          <a:noFill/>
        </p:spPr>
        <p:txBody>
          <a:bodyPr wrap="square" rtlCol="0">
            <a:spAutoFit/>
          </a:bodyPr>
          <a:lstStyle/>
          <a:p>
            <a:pPr marL="285750" indent="-285750">
              <a:buFont typeface="Arial" panose="020B0604020202020204" pitchFamily="34" charset="0"/>
              <a:buChar char="•"/>
            </a:pPr>
            <a:r>
              <a:rPr lang="en-US" dirty="0"/>
              <a:t>Leaves make up most of the terrestrial plant aerial surface area (6.4 x 10</a:t>
            </a:r>
            <a:r>
              <a:rPr lang="en-US" baseline="30000" dirty="0"/>
              <a:t>8</a:t>
            </a:r>
            <a:r>
              <a:rPr lang="en-US" dirty="0"/>
              <a:t> km</a:t>
            </a:r>
            <a:r>
              <a:rPr lang="en-US" baseline="30000" dirty="0"/>
              <a:t>2</a:t>
            </a:r>
            <a:r>
              <a:rPr lang="en-US" dirty="0"/>
              <a:t>) (Morris C.E. et al., 2002)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Provide vast habitats for microbial colonization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Diverse microbial community</a:t>
            </a:r>
          </a:p>
          <a:p>
            <a:pPr marL="742950" lvl="1" indent="-285750">
              <a:buFont typeface="Courier New" panose="02070309020205020404" pitchFamily="49" charset="0"/>
              <a:buChar char="o"/>
            </a:pPr>
            <a:r>
              <a:rPr lang="en-US" dirty="0"/>
              <a:t>Bacteria, fungi, yeasts, protists, algae, and bacteriophages</a:t>
            </a:r>
          </a:p>
          <a:p>
            <a:pPr marL="742950" lvl="1" indent="-285750">
              <a:buFont typeface="Courier New" panose="02070309020205020404" pitchFamily="49" charset="0"/>
              <a:buChar char="o"/>
            </a:pPr>
            <a:r>
              <a:rPr lang="en-US" dirty="0"/>
              <a:t>Dominated by bacteria. Planetary phyllosphere bacterial population: ~ 10</a:t>
            </a:r>
            <a:r>
              <a:rPr lang="en-US" baseline="30000" dirty="0"/>
              <a:t>26</a:t>
            </a:r>
            <a:r>
              <a:rPr lang="en-US" dirty="0"/>
              <a:t> cells  (Morris C.E. et al., 2002)</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
        <p:nvSpPr>
          <p:cNvPr id="10" name="TextBox 9">
            <a:extLst>
              <a:ext uri="{FF2B5EF4-FFF2-40B4-BE49-F238E27FC236}">
                <a16:creationId xmlns:a16="http://schemas.microsoft.com/office/drawing/2014/main" id="{4A3A1701-F9D5-4A06-B767-965F750F6DB0}"/>
              </a:ext>
            </a:extLst>
          </p:cNvPr>
          <p:cNvSpPr txBox="1"/>
          <p:nvPr/>
        </p:nvSpPr>
        <p:spPr>
          <a:xfrm>
            <a:off x="292687" y="1027942"/>
            <a:ext cx="5476054" cy="1200329"/>
          </a:xfrm>
          <a:prstGeom prst="rect">
            <a:avLst/>
          </a:prstGeom>
          <a:noFill/>
        </p:spPr>
        <p:txBody>
          <a:bodyPr wrap="square" rtlCol="0">
            <a:spAutoFit/>
          </a:bodyPr>
          <a:lstStyle/>
          <a:p>
            <a:r>
              <a:rPr lang="en-US" sz="2400" dirty="0"/>
              <a:t>The phyllosphere microbiota is often referred to the foliar epiphytes (</a:t>
            </a:r>
            <a:r>
              <a:rPr lang="en-US" sz="2400" dirty="0" err="1"/>
              <a:t>Leveau</a:t>
            </a:r>
            <a:r>
              <a:rPr lang="en-US" sz="2400" dirty="0"/>
              <a:t> J.HJ., 2019)</a:t>
            </a:r>
          </a:p>
        </p:txBody>
      </p:sp>
    </p:spTree>
    <p:extLst>
      <p:ext uri="{BB962C8B-B14F-4D97-AF65-F5344CB8AC3E}">
        <p14:creationId xmlns:p14="http://schemas.microsoft.com/office/powerpoint/2010/main" val="2729516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7FCBCF8C-6CF1-4CE1-B0B9-7B2BC19D7F55}"/>
                  </a:ext>
                </a:extLst>
              </p14:cNvPr>
              <p14:cNvContentPartPr/>
              <p14:nvPr/>
            </p14:nvContentPartPr>
            <p14:xfrm>
              <a:off x="6009623" y="5539240"/>
              <a:ext cx="360" cy="360"/>
            </p14:xfrm>
          </p:contentPart>
        </mc:Choice>
        <mc:Fallback xmlns="">
          <p:pic>
            <p:nvPicPr>
              <p:cNvPr id="7" name="Ink 6">
                <a:extLst>
                  <a:ext uri="{FF2B5EF4-FFF2-40B4-BE49-F238E27FC236}">
                    <a16:creationId xmlns:a16="http://schemas.microsoft.com/office/drawing/2014/main" id="{7FCBCF8C-6CF1-4CE1-B0B9-7B2BC19D7F55}"/>
                  </a:ext>
                </a:extLst>
              </p:cNvPr>
              <p:cNvPicPr/>
              <p:nvPr/>
            </p:nvPicPr>
            <p:blipFill>
              <a:blip r:embed="rId7"/>
              <a:stretch>
                <a:fillRect/>
              </a:stretch>
            </p:blipFill>
            <p:spPr>
              <a:xfrm>
                <a:off x="6000623" y="5530240"/>
                <a:ext cx="18000" cy="18000"/>
              </a:xfrm>
              <a:prstGeom prst="rect">
                <a:avLst/>
              </a:prstGeom>
            </p:spPr>
          </p:pic>
        </mc:Fallback>
      </mc:AlternateContent>
      <p:sp>
        <p:nvSpPr>
          <p:cNvPr id="24" name="Title 1">
            <a:extLst>
              <a:ext uri="{FF2B5EF4-FFF2-40B4-BE49-F238E27FC236}">
                <a16:creationId xmlns:a16="http://schemas.microsoft.com/office/drawing/2014/main" id="{FBE8480E-1ABF-42FB-8781-AAAF978099B3}"/>
              </a:ext>
            </a:extLst>
          </p:cNvPr>
          <p:cNvSpPr txBox="1">
            <a:spLocks/>
          </p:cNvSpPr>
          <p:nvPr/>
        </p:nvSpPr>
        <p:spPr>
          <a:xfrm>
            <a:off x="136394" y="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The characteristics of leaf epiphytes</a:t>
            </a:r>
          </a:p>
        </p:txBody>
      </p:sp>
      <p:sp>
        <p:nvSpPr>
          <p:cNvPr id="4" name="TextBox 3">
            <a:extLst>
              <a:ext uri="{FF2B5EF4-FFF2-40B4-BE49-F238E27FC236}">
                <a16:creationId xmlns:a16="http://schemas.microsoft.com/office/drawing/2014/main" id="{91277D8A-AD6C-4EB6-B223-FAF56EBC40E2}"/>
              </a:ext>
            </a:extLst>
          </p:cNvPr>
          <p:cNvSpPr txBox="1"/>
          <p:nvPr/>
        </p:nvSpPr>
        <p:spPr>
          <a:xfrm>
            <a:off x="212551" y="1494323"/>
            <a:ext cx="5380522" cy="3693319"/>
          </a:xfrm>
          <a:prstGeom prst="rect">
            <a:avLst/>
          </a:prstGeom>
          <a:noFill/>
        </p:spPr>
        <p:txBody>
          <a:bodyPr wrap="square" rtlCol="0">
            <a:spAutoFit/>
          </a:bodyPr>
          <a:lstStyle/>
          <a:p>
            <a:pPr marL="285750" indent="-285750">
              <a:buFont typeface="Arial" panose="020B0604020202020204" pitchFamily="34" charset="0"/>
              <a:buChar char="•"/>
            </a:pPr>
            <a:r>
              <a:rPr lang="en-US" dirty="0"/>
              <a:t>Bacterial colonies favorably aggregate in large groups on leaf surface (Morris C.E., et al., 1997)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hotspots – bases of trichome, stromata, grooves of veins, junctions of epidermal cells</a:t>
            </a:r>
          </a:p>
          <a:p>
            <a:pPr marL="742950" lvl="1" indent="-285750">
              <a:buFont typeface="Courier New" panose="02070309020205020404" pitchFamily="49" charset="0"/>
              <a:buChar char="o"/>
            </a:pPr>
            <a:r>
              <a:rPr lang="en-US" dirty="0"/>
              <a:t>water retention</a:t>
            </a:r>
          </a:p>
          <a:p>
            <a:pPr marL="742950" lvl="1" indent="-285750">
              <a:buFont typeface="Courier New" panose="02070309020205020404" pitchFamily="49" charset="0"/>
              <a:buChar char="o"/>
            </a:pPr>
            <a:r>
              <a:rPr lang="en-US" dirty="0"/>
              <a:t>nutrient leaching</a:t>
            </a:r>
          </a:p>
          <a:p>
            <a:pPr marL="742950" lvl="1" indent="-285750">
              <a:buFont typeface="Courier New" panose="02070309020205020404" pitchFamily="49" charset="0"/>
              <a:buChar char="o"/>
            </a:pPr>
            <a:r>
              <a:rPr lang="en-US" dirty="0"/>
              <a:t>metabolites secretion</a:t>
            </a:r>
          </a:p>
          <a:p>
            <a:pPr marL="742950" lvl="1" indent="-285750">
              <a:buFont typeface="Courier New" panose="02070309020205020404" pitchFamily="49" charset="0"/>
              <a:buChar char="o"/>
            </a:pPr>
            <a:endParaRPr lang="en-US" dirty="0"/>
          </a:p>
          <a:p>
            <a:pPr marL="285750" indent="-285750">
              <a:buFont typeface="Arial" panose="020B0604020202020204" pitchFamily="34" charset="0"/>
              <a:buChar char="•"/>
            </a:pPr>
            <a:r>
              <a:rPr lang="en-US" dirty="0"/>
              <a:t>In contrast, fungi are found as solitary</a:t>
            </a:r>
          </a:p>
          <a:p>
            <a:r>
              <a:rPr lang="en-US" dirty="0"/>
              <a:t>cells or small groups of cells (Andrews J.H.,</a:t>
            </a:r>
          </a:p>
          <a:p>
            <a:r>
              <a:rPr lang="en-US" dirty="0"/>
              <a:t>et al., 2002)</a:t>
            </a:r>
          </a:p>
          <a:p>
            <a:pPr marL="285750" indent="-285750">
              <a:buFont typeface="Arial" panose="020B0604020202020204" pitchFamily="34" charset="0"/>
              <a:buChar char="•"/>
            </a:pPr>
            <a:endParaRPr lang="en-US" dirty="0"/>
          </a:p>
        </p:txBody>
      </p:sp>
      <p:grpSp>
        <p:nvGrpSpPr>
          <p:cNvPr id="38" name="Group 37">
            <a:extLst>
              <a:ext uri="{FF2B5EF4-FFF2-40B4-BE49-F238E27FC236}">
                <a16:creationId xmlns:a16="http://schemas.microsoft.com/office/drawing/2014/main" id="{DCB645C1-7AF5-4B24-867B-98FE1DFA0C4B}"/>
              </a:ext>
            </a:extLst>
          </p:cNvPr>
          <p:cNvGrpSpPr/>
          <p:nvPr/>
        </p:nvGrpSpPr>
        <p:grpSpPr>
          <a:xfrm>
            <a:off x="4423448" y="1353841"/>
            <a:ext cx="7267465" cy="5542701"/>
            <a:chOff x="952592" y="622325"/>
            <a:chExt cx="7267465" cy="5542701"/>
          </a:xfrm>
        </p:grpSpPr>
        <p:grpSp>
          <p:nvGrpSpPr>
            <p:cNvPr id="39" name="Group 38">
              <a:extLst>
                <a:ext uri="{FF2B5EF4-FFF2-40B4-BE49-F238E27FC236}">
                  <a16:creationId xmlns:a16="http://schemas.microsoft.com/office/drawing/2014/main" id="{C4826AB5-D618-47CB-8DBD-80AA68FA54E8}"/>
                </a:ext>
              </a:extLst>
            </p:cNvPr>
            <p:cNvGrpSpPr/>
            <p:nvPr/>
          </p:nvGrpSpPr>
          <p:grpSpPr>
            <a:xfrm>
              <a:off x="5550986" y="625642"/>
              <a:ext cx="2669071" cy="2621135"/>
              <a:chOff x="6397044" y="2035296"/>
              <a:chExt cx="4872673" cy="4790860"/>
            </a:xfrm>
          </p:grpSpPr>
          <p:pic>
            <p:nvPicPr>
              <p:cNvPr id="52" name="Picture 51" descr="A picture containing rain, nature&#10;&#10;Description automatically generated">
                <a:extLst>
                  <a:ext uri="{FF2B5EF4-FFF2-40B4-BE49-F238E27FC236}">
                    <a16:creationId xmlns:a16="http://schemas.microsoft.com/office/drawing/2014/main" id="{8D822B0B-A343-4798-8F57-7362DF203FC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97044" y="2035296"/>
                <a:ext cx="4753639" cy="4115374"/>
              </a:xfrm>
              <a:prstGeom prst="rect">
                <a:avLst/>
              </a:prstGeom>
            </p:spPr>
          </p:pic>
          <p:sp>
            <p:nvSpPr>
              <p:cNvPr id="53" name="TextBox 52">
                <a:extLst>
                  <a:ext uri="{FF2B5EF4-FFF2-40B4-BE49-F238E27FC236}">
                    <a16:creationId xmlns:a16="http://schemas.microsoft.com/office/drawing/2014/main" id="{6E884043-8DCB-4A65-B5F2-106D83C8923F}"/>
                  </a:ext>
                </a:extLst>
              </p:cNvPr>
              <p:cNvSpPr txBox="1"/>
              <p:nvPr/>
            </p:nvSpPr>
            <p:spPr>
              <a:xfrm>
                <a:off x="9168316" y="5758487"/>
                <a:ext cx="2101401" cy="1067669"/>
              </a:xfrm>
              <a:prstGeom prst="rect">
                <a:avLst/>
              </a:prstGeom>
              <a:noFill/>
            </p:spPr>
            <p:txBody>
              <a:bodyPr wrap="square" rtlCol="0">
                <a:spAutoFit/>
              </a:bodyPr>
              <a:lstStyle/>
              <a:p>
                <a:r>
                  <a:rPr lang="en-US" sz="900" dirty="0">
                    <a:solidFill>
                      <a:schemeClr val="bg1"/>
                    </a:solidFill>
                  </a:rPr>
                  <a:t>Thapa S. et al, 2018</a:t>
                </a:r>
              </a:p>
              <a:p>
                <a:endParaRPr lang="en-US" sz="900" dirty="0">
                  <a:solidFill>
                    <a:schemeClr val="bg1"/>
                  </a:solidFill>
                </a:endParaRPr>
              </a:p>
            </p:txBody>
          </p:sp>
        </p:grpSp>
        <p:grpSp>
          <p:nvGrpSpPr>
            <p:cNvPr id="40" name="Group 39">
              <a:extLst>
                <a:ext uri="{FF2B5EF4-FFF2-40B4-BE49-F238E27FC236}">
                  <a16:creationId xmlns:a16="http://schemas.microsoft.com/office/drawing/2014/main" id="{F53AB8E0-F8BD-4B88-8DD4-28FA18D4F898}"/>
                </a:ext>
              </a:extLst>
            </p:cNvPr>
            <p:cNvGrpSpPr/>
            <p:nvPr/>
          </p:nvGrpSpPr>
          <p:grpSpPr>
            <a:xfrm>
              <a:off x="952592" y="2402383"/>
              <a:ext cx="5329802" cy="3762643"/>
              <a:chOff x="1565346" y="1839175"/>
              <a:chExt cx="5329802" cy="3762643"/>
            </a:xfrm>
          </p:grpSpPr>
          <p:pic>
            <p:nvPicPr>
              <p:cNvPr id="50" name="Picture 49" descr="Diagram&#10;&#10;Description automatically generated">
                <a:extLst>
                  <a:ext uri="{FF2B5EF4-FFF2-40B4-BE49-F238E27FC236}">
                    <a16:creationId xmlns:a16="http://schemas.microsoft.com/office/drawing/2014/main" id="{CA836A7F-496C-4641-A30D-1326661421B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565346" y="1839175"/>
                <a:ext cx="4598394" cy="3425111"/>
              </a:xfrm>
              <a:prstGeom prst="rect">
                <a:avLst/>
              </a:prstGeom>
            </p:spPr>
          </p:pic>
          <p:sp>
            <p:nvSpPr>
              <p:cNvPr id="51" name="TextBox 50">
                <a:extLst>
                  <a:ext uri="{FF2B5EF4-FFF2-40B4-BE49-F238E27FC236}">
                    <a16:creationId xmlns:a16="http://schemas.microsoft.com/office/drawing/2014/main" id="{397958FA-48F2-49C6-9143-02C4937A391C}"/>
                  </a:ext>
                </a:extLst>
              </p:cNvPr>
              <p:cNvSpPr txBox="1"/>
              <p:nvPr/>
            </p:nvSpPr>
            <p:spPr>
              <a:xfrm>
                <a:off x="4059263" y="5201708"/>
                <a:ext cx="2835885" cy="400110"/>
              </a:xfrm>
              <a:prstGeom prst="rect">
                <a:avLst/>
              </a:prstGeom>
              <a:noFill/>
            </p:spPr>
            <p:txBody>
              <a:bodyPr wrap="square" rtlCol="0">
                <a:spAutoFit/>
              </a:bodyPr>
              <a:lstStyle/>
              <a:p>
                <a:r>
                  <a:rPr lang="en-US" sz="1000" dirty="0"/>
                  <a:t>Remus-</a:t>
                </a:r>
                <a:r>
                  <a:rPr lang="en-US" sz="1000" dirty="0" err="1"/>
                  <a:t>Emsermann</a:t>
                </a:r>
                <a:r>
                  <a:rPr lang="en-US" sz="1000" dirty="0"/>
                  <a:t> M. et al., 2018</a:t>
                </a:r>
              </a:p>
              <a:p>
                <a:r>
                  <a:rPr lang="en-US" sz="1000" dirty="0"/>
                  <a:t> </a:t>
                </a:r>
              </a:p>
            </p:txBody>
          </p:sp>
        </p:grpSp>
        <p:grpSp>
          <p:nvGrpSpPr>
            <p:cNvPr id="41" name="Group 40">
              <a:extLst>
                <a:ext uri="{FF2B5EF4-FFF2-40B4-BE49-F238E27FC236}">
                  <a16:creationId xmlns:a16="http://schemas.microsoft.com/office/drawing/2014/main" id="{CB2183AC-30C9-4A6A-AAEF-CA3F38DDEDEB}"/>
                </a:ext>
              </a:extLst>
            </p:cNvPr>
            <p:cNvGrpSpPr/>
            <p:nvPr/>
          </p:nvGrpSpPr>
          <p:grpSpPr>
            <a:xfrm>
              <a:off x="5550986" y="3088257"/>
              <a:ext cx="2596912" cy="2032383"/>
              <a:chOff x="5533481" y="2972753"/>
              <a:chExt cx="3292525" cy="2420974"/>
            </a:xfrm>
          </p:grpSpPr>
          <p:pic>
            <p:nvPicPr>
              <p:cNvPr id="48" name="Picture 47" descr="A picture containing text, old&#10;&#10;Description automatically generated">
                <a:extLst>
                  <a:ext uri="{FF2B5EF4-FFF2-40B4-BE49-F238E27FC236}">
                    <a16:creationId xmlns:a16="http://schemas.microsoft.com/office/drawing/2014/main" id="{9645031D-F5CA-404A-8B06-93C49D296CD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533481" y="2972753"/>
                <a:ext cx="3292525" cy="2420974"/>
              </a:xfrm>
              <a:prstGeom prst="rect">
                <a:avLst/>
              </a:prstGeom>
            </p:spPr>
          </p:pic>
          <p:sp>
            <p:nvSpPr>
              <p:cNvPr id="49" name="TextBox 48">
                <a:extLst>
                  <a:ext uri="{FF2B5EF4-FFF2-40B4-BE49-F238E27FC236}">
                    <a16:creationId xmlns:a16="http://schemas.microsoft.com/office/drawing/2014/main" id="{9CAC9873-72F0-4AFB-B188-0640789BCA38}"/>
                  </a:ext>
                </a:extLst>
              </p:cNvPr>
              <p:cNvSpPr txBox="1"/>
              <p:nvPr/>
            </p:nvSpPr>
            <p:spPr>
              <a:xfrm>
                <a:off x="5610563" y="5097152"/>
                <a:ext cx="2646947" cy="246221"/>
              </a:xfrm>
              <a:prstGeom prst="rect">
                <a:avLst/>
              </a:prstGeom>
              <a:noFill/>
            </p:spPr>
            <p:txBody>
              <a:bodyPr wrap="square" rtlCol="0">
                <a:spAutoFit/>
              </a:bodyPr>
              <a:lstStyle/>
              <a:p>
                <a:r>
                  <a:rPr lang="en-US" sz="1000" dirty="0" err="1">
                    <a:solidFill>
                      <a:schemeClr val="bg1"/>
                    </a:solidFill>
                  </a:rPr>
                  <a:t>Vorholt</a:t>
                </a:r>
                <a:r>
                  <a:rPr lang="en-US" sz="1000" dirty="0">
                    <a:solidFill>
                      <a:schemeClr val="bg1"/>
                    </a:solidFill>
                  </a:rPr>
                  <a:t> j., 2012</a:t>
                </a:r>
              </a:p>
            </p:txBody>
          </p:sp>
        </p:grpSp>
        <p:sp>
          <p:nvSpPr>
            <p:cNvPr id="42" name="Rectangle: Rounded Corners 41">
              <a:extLst>
                <a:ext uri="{FF2B5EF4-FFF2-40B4-BE49-F238E27FC236}">
                  <a16:creationId xmlns:a16="http://schemas.microsoft.com/office/drawing/2014/main" id="{E608DB45-BF2D-47E1-A4FE-69F1B0F4841F}"/>
                </a:ext>
              </a:extLst>
            </p:cNvPr>
            <p:cNvSpPr/>
            <p:nvPr/>
          </p:nvSpPr>
          <p:spPr>
            <a:xfrm>
              <a:off x="952592" y="2472606"/>
              <a:ext cx="384986" cy="303872"/>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Connector 42">
              <a:extLst>
                <a:ext uri="{FF2B5EF4-FFF2-40B4-BE49-F238E27FC236}">
                  <a16:creationId xmlns:a16="http://schemas.microsoft.com/office/drawing/2014/main" id="{732C8034-A7BA-4585-ACC6-65357689672F}"/>
                </a:ext>
              </a:extLst>
            </p:cNvPr>
            <p:cNvSpPr/>
            <p:nvPr/>
          </p:nvSpPr>
          <p:spPr>
            <a:xfrm>
              <a:off x="2985620" y="2776478"/>
              <a:ext cx="635267" cy="539014"/>
            </a:xfrm>
            <a:prstGeom prst="flowChartConnec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1">
              <p14:nvContentPartPr>
                <p14:cNvPr id="44" name="Ink 43">
                  <a:extLst>
                    <a:ext uri="{FF2B5EF4-FFF2-40B4-BE49-F238E27FC236}">
                      <a16:creationId xmlns:a16="http://schemas.microsoft.com/office/drawing/2014/main" id="{61497D3C-94BD-4BC5-8C97-CD16DB71B578}"/>
                    </a:ext>
                  </a:extLst>
                </p14:cNvPr>
                <p14:cNvContentPartPr/>
                <p14:nvPr/>
              </p14:nvContentPartPr>
              <p14:xfrm>
                <a:off x="5746225" y="760093"/>
                <a:ext cx="360" cy="360"/>
              </p14:xfrm>
            </p:contentPart>
          </mc:Choice>
          <mc:Fallback xmlns="">
            <p:pic>
              <p:nvPicPr>
                <p:cNvPr id="44" name="Ink 43">
                  <a:extLst>
                    <a:ext uri="{FF2B5EF4-FFF2-40B4-BE49-F238E27FC236}">
                      <a16:creationId xmlns:a16="http://schemas.microsoft.com/office/drawing/2014/main" id="{61497D3C-94BD-4BC5-8C97-CD16DB71B578}"/>
                    </a:ext>
                  </a:extLst>
                </p:cNvPr>
                <p:cNvPicPr/>
                <p:nvPr/>
              </p:nvPicPr>
              <p:blipFill>
                <a:blip r:embed="rId12"/>
                <a:stretch>
                  <a:fillRect/>
                </a:stretch>
              </p:blipFill>
              <p:spPr>
                <a:xfrm>
                  <a:off x="5728225" y="742093"/>
                  <a:ext cx="36000" cy="36000"/>
                </a:xfrm>
                <a:prstGeom prst="rect">
                  <a:avLst/>
                </a:prstGeom>
              </p:spPr>
            </p:pic>
          </mc:Fallback>
        </mc:AlternateContent>
        <p:sp>
          <p:nvSpPr>
            <p:cNvPr id="45" name="Rectangle 44">
              <a:extLst>
                <a:ext uri="{FF2B5EF4-FFF2-40B4-BE49-F238E27FC236}">
                  <a16:creationId xmlns:a16="http://schemas.microsoft.com/office/drawing/2014/main" id="{62830F80-D008-4AC6-A275-AA0EE38C1CE9}"/>
                </a:ext>
              </a:extLst>
            </p:cNvPr>
            <p:cNvSpPr/>
            <p:nvPr/>
          </p:nvSpPr>
          <p:spPr>
            <a:xfrm>
              <a:off x="3456134" y="3445844"/>
              <a:ext cx="576851" cy="539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a:extLst>
                <a:ext uri="{FF2B5EF4-FFF2-40B4-BE49-F238E27FC236}">
                  <a16:creationId xmlns:a16="http://schemas.microsoft.com/office/drawing/2014/main" id="{3FC63F4F-1D5D-4387-B152-25F47F6C1501}"/>
                </a:ext>
              </a:extLst>
            </p:cNvPr>
            <p:cNvCxnSpPr>
              <a:stCxn id="43" idx="5"/>
            </p:cNvCxnSpPr>
            <p:nvPr/>
          </p:nvCxnSpPr>
          <p:spPr>
            <a:xfrm flipV="1">
              <a:off x="3527854" y="2877211"/>
              <a:ext cx="2023132" cy="359344"/>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73AF12D-F369-4240-98C9-23313D755D98}"/>
                </a:ext>
              </a:extLst>
            </p:cNvPr>
            <p:cNvCxnSpPr/>
            <p:nvPr/>
          </p:nvCxnSpPr>
          <p:spPr>
            <a:xfrm flipV="1">
              <a:off x="3176337" y="622325"/>
              <a:ext cx="2374649" cy="2154153"/>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8736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26B79A71-719B-4207-A1E6-98CC3ECA18CB}"/>
              </a:ext>
            </a:extLst>
          </p:cNvPr>
          <p:cNvSpPr txBox="1"/>
          <p:nvPr/>
        </p:nvSpPr>
        <p:spPr>
          <a:xfrm>
            <a:off x="1790297" y="1453415"/>
            <a:ext cx="7254745" cy="2308324"/>
          </a:xfrm>
          <a:prstGeom prst="rect">
            <a:avLst/>
          </a:prstGeom>
          <a:noFill/>
        </p:spPr>
        <p:txBody>
          <a:bodyPr wrap="square" rtlCol="0">
            <a:spAutoFit/>
          </a:bodyPr>
          <a:lstStyle/>
          <a:p>
            <a:pPr marL="285750" indent="-285750">
              <a:buFont typeface="Arial" panose="020B0604020202020204" pitchFamily="34" charset="0"/>
              <a:buChar char="•"/>
            </a:pPr>
            <a:r>
              <a:rPr lang="en-US" dirty="0"/>
              <a:t>The phyllosphere fungal communities are very diverse in temperate region and on the tropical trees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phyllosphere bacteria communities are substantially diverse in the temperate, subtropical and tropical regions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But the phyllosphere microbial communities are less diverse than in the soil and the rhizosphere.</a:t>
            </a:r>
          </a:p>
        </p:txBody>
      </p:sp>
      <p:sp>
        <p:nvSpPr>
          <p:cNvPr id="4" name="Title 1">
            <a:extLst>
              <a:ext uri="{FF2B5EF4-FFF2-40B4-BE49-F238E27FC236}">
                <a16:creationId xmlns:a16="http://schemas.microsoft.com/office/drawing/2014/main" id="{A66C6F15-00B9-4775-8DB1-0BFCE9AA0968}"/>
              </a:ext>
            </a:extLst>
          </p:cNvPr>
          <p:cNvSpPr txBox="1">
            <a:spLocks/>
          </p:cNvSpPr>
          <p:nvPr/>
        </p:nvSpPr>
        <p:spPr>
          <a:xfrm>
            <a:off x="136394" y="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The community composition</a:t>
            </a:r>
          </a:p>
        </p:txBody>
      </p:sp>
      <p:pic>
        <p:nvPicPr>
          <p:cNvPr id="6" name="Picture 5" descr="Map&#10;&#10;Description automatically generated">
            <a:extLst>
              <a:ext uri="{FF2B5EF4-FFF2-40B4-BE49-F238E27FC236}">
                <a16:creationId xmlns:a16="http://schemas.microsoft.com/office/drawing/2014/main" id="{03AC3BC9-790D-439C-B85A-4F1992DF4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176" y="1195581"/>
            <a:ext cx="9753600" cy="5362575"/>
          </a:xfrm>
          <a:prstGeom prst="rect">
            <a:avLst/>
          </a:prstGeom>
        </p:spPr>
      </p:pic>
      <p:grpSp>
        <p:nvGrpSpPr>
          <p:cNvPr id="31" name="Group 30">
            <a:extLst>
              <a:ext uri="{FF2B5EF4-FFF2-40B4-BE49-F238E27FC236}">
                <a16:creationId xmlns:a16="http://schemas.microsoft.com/office/drawing/2014/main" id="{3DB03D60-AF99-47CB-A89D-687D353FB512}"/>
              </a:ext>
            </a:extLst>
          </p:cNvPr>
          <p:cNvGrpSpPr/>
          <p:nvPr/>
        </p:nvGrpSpPr>
        <p:grpSpPr>
          <a:xfrm>
            <a:off x="2727621" y="2063944"/>
            <a:ext cx="7411656" cy="3744361"/>
            <a:chOff x="2727621" y="2063944"/>
            <a:chExt cx="7411656" cy="3744361"/>
          </a:xfrm>
        </p:grpSpPr>
        <p:pic>
          <p:nvPicPr>
            <p:cNvPr id="8" name="Picture 7" descr="A picture containing seat&#10;&#10;Description automatically generated">
              <a:extLst>
                <a:ext uri="{FF2B5EF4-FFF2-40B4-BE49-F238E27FC236}">
                  <a16:creationId xmlns:a16="http://schemas.microsoft.com/office/drawing/2014/main" id="{F2BECBE5-5439-4BC2-BE19-1C6951C237E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7487" y="2260741"/>
              <a:ext cx="54067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0" name="Picture 9" descr="A picture containing icon&#10;&#10;Description automatically generated">
              <a:extLst>
                <a:ext uri="{FF2B5EF4-FFF2-40B4-BE49-F238E27FC236}">
                  <a16:creationId xmlns:a16="http://schemas.microsoft.com/office/drawing/2014/main" id="{05DA9872-7619-4054-A854-61501A1EAC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26245" y="5351105"/>
              <a:ext cx="389694"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A picture containing clipart&#10;&#10;Description automatically generated">
              <a:extLst>
                <a:ext uri="{FF2B5EF4-FFF2-40B4-BE49-F238E27FC236}">
                  <a16:creationId xmlns:a16="http://schemas.microsoft.com/office/drawing/2014/main" id="{79847BC2-8142-4BD5-AB53-285E3EB98B3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27621" y="2384412"/>
              <a:ext cx="346561"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A picture containing graphical user interface&#10;&#10;Description automatically generated">
              <a:extLst>
                <a:ext uri="{FF2B5EF4-FFF2-40B4-BE49-F238E27FC236}">
                  <a16:creationId xmlns:a16="http://schemas.microsoft.com/office/drawing/2014/main" id="{8089CE71-51AE-4239-9899-AA74CA76AE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71244" y="2268139"/>
              <a:ext cx="401484"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descr="A picture containing icon&#10;&#10;Description automatically generated">
              <a:extLst>
                <a:ext uri="{FF2B5EF4-FFF2-40B4-BE49-F238E27FC236}">
                  <a16:creationId xmlns:a16="http://schemas.microsoft.com/office/drawing/2014/main" id="{8E08E194-5F90-4D64-B44C-DE12979C235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51255" y="5122505"/>
              <a:ext cx="48802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descr="A picture containing seat, hat, lamp&#10;&#10;Description automatically generated">
              <a:extLst>
                <a:ext uri="{FF2B5EF4-FFF2-40B4-BE49-F238E27FC236}">
                  <a16:creationId xmlns:a16="http://schemas.microsoft.com/office/drawing/2014/main" id="{B8C649DA-1329-473F-8F3F-DCD31C319C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83405" y="2292544"/>
              <a:ext cx="400253"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descr="A group of red tulips&#10;&#10;Description automatically generated with low confidence">
              <a:extLst>
                <a:ext uri="{FF2B5EF4-FFF2-40B4-BE49-F238E27FC236}">
                  <a16:creationId xmlns:a16="http://schemas.microsoft.com/office/drawing/2014/main" id="{5D1A40B0-549A-4000-9FDD-A3F8137C6D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708235" y="2063944"/>
              <a:ext cx="374073"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descr="A picture containing diagram&#10;&#10;Description automatically generated">
              <a:extLst>
                <a:ext uri="{FF2B5EF4-FFF2-40B4-BE49-F238E27FC236}">
                  <a16:creationId xmlns:a16="http://schemas.microsoft.com/office/drawing/2014/main" id="{22C2C212-BFB1-4C43-9809-47C7C55F047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40909" y="2390550"/>
              <a:ext cx="445911"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descr="Diagram&#10;&#10;Description automatically generated">
              <a:extLst>
                <a:ext uri="{FF2B5EF4-FFF2-40B4-BE49-F238E27FC236}">
                  <a16:creationId xmlns:a16="http://schemas.microsoft.com/office/drawing/2014/main" id="{28CFD8E9-F489-4750-A404-B64C7CE3DB6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237390" y="2463723"/>
              <a:ext cx="464457"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6" name="Picture 25" descr="A picture containing headdress, helmet&#10;&#10;Description automatically generated">
              <a:extLst>
                <a:ext uri="{FF2B5EF4-FFF2-40B4-BE49-F238E27FC236}">
                  <a16:creationId xmlns:a16="http://schemas.microsoft.com/office/drawing/2014/main" id="{9385EB3C-F923-4711-9DBE-F02EB4B2EEF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35936" y="2228544"/>
              <a:ext cx="44809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8" name="Picture 27">
              <a:extLst>
                <a:ext uri="{FF2B5EF4-FFF2-40B4-BE49-F238E27FC236}">
                  <a16:creationId xmlns:a16="http://schemas.microsoft.com/office/drawing/2014/main" id="{E9DFB300-CDDA-40E3-B3AD-8AF62CFDB0CF}"/>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7543732" y="2457144"/>
              <a:ext cx="483268"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0" name="Picture 29" descr="Shape&#10;&#10;Description automatically generated">
              <a:extLst>
                <a:ext uri="{FF2B5EF4-FFF2-40B4-BE49-F238E27FC236}">
                  <a16:creationId xmlns:a16="http://schemas.microsoft.com/office/drawing/2014/main" id="{A1B14F5C-7B6C-453D-8A4B-88A41B4FD5AA}"/>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251126" y="2632953"/>
              <a:ext cx="368405"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grpSp>
        <p:nvGrpSpPr>
          <p:cNvPr id="65" name="Group 64">
            <a:extLst>
              <a:ext uri="{FF2B5EF4-FFF2-40B4-BE49-F238E27FC236}">
                <a16:creationId xmlns:a16="http://schemas.microsoft.com/office/drawing/2014/main" id="{01D476D0-8999-4444-A1BA-CDC9DCAEC622}"/>
              </a:ext>
            </a:extLst>
          </p:cNvPr>
          <p:cNvGrpSpPr/>
          <p:nvPr/>
        </p:nvGrpSpPr>
        <p:grpSpPr>
          <a:xfrm>
            <a:off x="2727621" y="2260741"/>
            <a:ext cx="7186825" cy="3449395"/>
            <a:chOff x="2727621" y="2260741"/>
            <a:chExt cx="7186825" cy="3449395"/>
          </a:xfrm>
        </p:grpSpPr>
        <p:pic>
          <p:nvPicPr>
            <p:cNvPr id="33" name="Picture 32" descr="Shape&#10;&#10;Description automatically generated with low confidence">
              <a:extLst>
                <a:ext uri="{FF2B5EF4-FFF2-40B4-BE49-F238E27FC236}">
                  <a16:creationId xmlns:a16="http://schemas.microsoft.com/office/drawing/2014/main" id="{250DEF22-BC7E-467B-8752-ECCA1ADE1EF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27621" y="2260741"/>
              <a:ext cx="52638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5" name="Picture 34" descr="A picture containing transport, gear&#10;&#10;Description automatically generated">
              <a:extLst>
                <a:ext uri="{FF2B5EF4-FFF2-40B4-BE49-F238E27FC236}">
                  <a16:creationId xmlns:a16="http://schemas.microsoft.com/office/drawing/2014/main" id="{3F630ADF-E8E8-4938-9AD9-FD0807A6E66B}"/>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286470" y="2529026"/>
              <a:ext cx="540657"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7" name="Picture 36" descr="A picture containing gear&#10;&#10;Description automatically generated">
              <a:extLst>
                <a:ext uri="{FF2B5EF4-FFF2-40B4-BE49-F238E27FC236}">
                  <a16:creationId xmlns:a16="http://schemas.microsoft.com/office/drawing/2014/main" id="{6E7A8B7F-3572-49F4-8057-77C94D7B0FAD}"/>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3134097" y="3052303"/>
              <a:ext cx="466595"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39" name="Picture 38" descr="A picture containing clipart&#10;&#10;Description automatically generated">
              <a:extLst>
                <a:ext uri="{FF2B5EF4-FFF2-40B4-BE49-F238E27FC236}">
                  <a16:creationId xmlns:a16="http://schemas.microsoft.com/office/drawing/2014/main" id="{2AB7BFD5-0E30-4EE5-8220-30C76F9F56F4}"/>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026987" y="2716629"/>
              <a:ext cx="450574"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1" name="Picture 40" descr="A picture containing text, clipart&#10;&#10;Description automatically generated">
              <a:extLst>
                <a:ext uri="{FF2B5EF4-FFF2-40B4-BE49-F238E27FC236}">
                  <a16:creationId xmlns:a16="http://schemas.microsoft.com/office/drawing/2014/main" id="{238D15A4-DAC2-4723-866A-E25A5C17084C}"/>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274042" y="2399760"/>
              <a:ext cx="53457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3" name="Picture 42" descr="A picture containing clipart&#10;&#10;Description automatically generated">
              <a:extLst>
                <a:ext uri="{FF2B5EF4-FFF2-40B4-BE49-F238E27FC236}">
                  <a16:creationId xmlns:a16="http://schemas.microsoft.com/office/drawing/2014/main" id="{0E5B277B-7317-4A1F-BCB9-781C7099F193}"/>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78782" y="2260741"/>
              <a:ext cx="41958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5" name="Picture 44">
              <a:extLst>
                <a:ext uri="{FF2B5EF4-FFF2-40B4-BE49-F238E27FC236}">
                  <a16:creationId xmlns:a16="http://schemas.microsoft.com/office/drawing/2014/main" id="{24216BFC-9376-4E0D-9B8C-A138E2F51C0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5760381" y="2300426"/>
              <a:ext cx="553980"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7" name="Picture 46" descr="A picture containing circle&#10;&#10;Description automatically generated">
              <a:extLst>
                <a:ext uri="{FF2B5EF4-FFF2-40B4-BE49-F238E27FC236}">
                  <a16:creationId xmlns:a16="http://schemas.microsoft.com/office/drawing/2014/main" id="{5B5DEE3C-0F19-421D-8DF5-3EA1CBB090D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5822178" y="3022994"/>
              <a:ext cx="56125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49" name="Picture 48" descr="A picture containing transport&#10;&#10;Description automatically generated">
              <a:extLst>
                <a:ext uri="{FF2B5EF4-FFF2-40B4-BE49-F238E27FC236}">
                  <a16:creationId xmlns:a16="http://schemas.microsoft.com/office/drawing/2014/main" id="{5EFF603B-6A3D-43EB-9433-9684D68E7A15}"/>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7059982" y="2959359"/>
              <a:ext cx="40341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1" name="Picture 50" descr="Icon&#10;&#10;Description automatically generated">
              <a:extLst>
                <a:ext uri="{FF2B5EF4-FFF2-40B4-BE49-F238E27FC236}">
                  <a16:creationId xmlns:a16="http://schemas.microsoft.com/office/drawing/2014/main" id="{6BAD27C3-292C-4263-9F19-1951C02058B1}"/>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6019206" y="3610807"/>
              <a:ext cx="590309"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3" name="Picture 52">
              <a:extLst>
                <a:ext uri="{FF2B5EF4-FFF2-40B4-BE49-F238E27FC236}">
                  <a16:creationId xmlns:a16="http://schemas.microsoft.com/office/drawing/2014/main" id="{93936972-CFD1-49E7-9212-393241DCF19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7776297" y="3280903"/>
              <a:ext cx="401595"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5" name="Picture 54" descr="Icon&#10;&#10;Description automatically generated">
              <a:extLst>
                <a:ext uri="{FF2B5EF4-FFF2-40B4-BE49-F238E27FC236}">
                  <a16:creationId xmlns:a16="http://schemas.microsoft.com/office/drawing/2014/main" id="{0ED9B784-9A65-4DD1-A715-53E4C027CCB6}"/>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536503" y="3187959"/>
              <a:ext cx="550190"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6" name="Picture 55" descr="A picture containing gear&#10;&#10;Description automatically generated">
              <a:extLst>
                <a:ext uri="{FF2B5EF4-FFF2-40B4-BE49-F238E27FC236}">
                  <a16:creationId xmlns:a16="http://schemas.microsoft.com/office/drawing/2014/main" id="{93182565-1D2D-489E-8461-E05CC8AD509C}"/>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224581" y="4270193"/>
              <a:ext cx="466595"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7" name="Picture 56" descr="Icon&#10;&#10;Description automatically generated">
              <a:extLst>
                <a:ext uri="{FF2B5EF4-FFF2-40B4-BE49-F238E27FC236}">
                  <a16:creationId xmlns:a16="http://schemas.microsoft.com/office/drawing/2014/main" id="{E4E897D9-DF35-45DE-BBB1-5CB81FB1E647}"/>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983658" y="4144054"/>
              <a:ext cx="590309"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8" name="Picture 57" descr="A picture containing transport&#10;&#10;Description automatically generated">
              <a:extLst>
                <a:ext uri="{FF2B5EF4-FFF2-40B4-BE49-F238E27FC236}">
                  <a16:creationId xmlns:a16="http://schemas.microsoft.com/office/drawing/2014/main" id="{4ACDDFE5-F828-4F19-A676-4349027A7C00}"/>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9372261" y="4703397"/>
              <a:ext cx="40341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59" name="Picture 58" descr="A picture containing clipart&#10;&#10;Description automatically generated">
              <a:extLst>
                <a:ext uri="{FF2B5EF4-FFF2-40B4-BE49-F238E27FC236}">
                  <a16:creationId xmlns:a16="http://schemas.microsoft.com/office/drawing/2014/main" id="{5CF98425-3CA1-4D89-999D-DA2740AD280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8725375" y="2551344"/>
              <a:ext cx="41958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0" name="Picture 59" descr="A picture containing circle&#10;&#10;Description automatically generated">
              <a:extLst>
                <a:ext uri="{FF2B5EF4-FFF2-40B4-BE49-F238E27FC236}">
                  <a16:creationId xmlns:a16="http://schemas.microsoft.com/office/drawing/2014/main" id="{3238DC86-C350-4DA7-B0DA-002AE2650DEF}"/>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3919948" y="3684922"/>
              <a:ext cx="56125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1" name="Picture 60">
              <a:extLst>
                <a:ext uri="{FF2B5EF4-FFF2-40B4-BE49-F238E27FC236}">
                  <a16:creationId xmlns:a16="http://schemas.microsoft.com/office/drawing/2014/main" id="{340D08DE-742C-417A-A90F-530FD3B9856F}"/>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301792" y="4369339"/>
              <a:ext cx="553980"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2" name="Picture 61" descr="Shape&#10;&#10;Description automatically generated with low confidence">
              <a:extLst>
                <a:ext uri="{FF2B5EF4-FFF2-40B4-BE49-F238E27FC236}">
                  <a16:creationId xmlns:a16="http://schemas.microsoft.com/office/drawing/2014/main" id="{2C618B16-5910-438F-A484-CDBA90EF2B4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388064" y="5192622"/>
              <a:ext cx="52638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3" name="Picture 62" descr="A picture containing transport, gear&#10;&#10;Description automatically generated">
              <a:extLst>
                <a:ext uri="{FF2B5EF4-FFF2-40B4-BE49-F238E27FC236}">
                  <a16:creationId xmlns:a16="http://schemas.microsoft.com/office/drawing/2014/main" id="{C21C92F9-2136-41A0-A8DA-7309ADE5040F}"/>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3930245" y="4727393"/>
              <a:ext cx="540657"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4" name="Picture 63" descr="A picture containing transport&#10;&#10;Description automatically generated">
              <a:extLst>
                <a:ext uri="{FF2B5EF4-FFF2-40B4-BE49-F238E27FC236}">
                  <a16:creationId xmlns:a16="http://schemas.microsoft.com/office/drawing/2014/main" id="{5D5198EC-E614-421C-AACE-D107425253FB}"/>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4200573" y="5252936"/>
              <a:ext cx="403412" cy="457200"/>
            </a:xfrm>
            <a:prstGeom prst="roundRect">
              <a:avLst>
                <a:gd name="adj" fmla="val 16667"/>
              </a:avLst>
            </a:prstGeom>
            <a:ln>
              <a:solidFill>
                <a:schemeClr val="accent2">
                  <a:lumMod val="20000"/>
                  <a:lumOff val="80000"/>
                </a:schemeClr>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Tree>
    <p:extLst>
      <p:ext uri="{BB962C8B-B14F-4D97-AF65-F5344CB8AC3E}">
        <p14:creationId xmlns:p14="http://schemas.microsoft.com/office/powerpoint/2010/main" val="4162899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xit" presetSubtype="0" fill="hold" nodeType="clickEffect">
                                  <p:stCondLst>
                                    <p:cond delay="0"/>
                                  </p:stCondLst>
                                  <p:childTnLst>
                                    <p:animEffect transition="out" filter="fade">
                                      <p:cBhvr>
                                        <p:cTn id="13" dur="500"/>
                                        <p:tgtEl>
                                          <p:spTgt spid="31"/>
                                        </p:tgtEl>
                                      </p:cBhvr>
                                    </p:animEffect>
                                    <p:set>
                                      <p:cBhvr>
                                        <p:cTn id="14" dur="1" fill="hold">
                                          <p:stCondLst>
                                            <p:cond delay="499"/>
                                          </p:stCondLst>
                                        </p:cTn>
                                        <p:tgtEl>
                                          <p:spTgt spid="31"/>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66">
                                            <p:txEl>
                                              <p:pRg st="4" end="4"/>
                                            </p:txEl>
                                          </p:spTgt>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DE3F989-FD0C-4530-8EA0-8CC15A295D15}"/>
              </a:ext>
            </a:extLst>
          </p:cNvPr>
          <p:cNvSpPr/>
          <p:nvPr/>
        </p:nvSpPr>
        <p:spPr>
          <a:xfrm>
            <a:off x="4228734" y="5072333"/>
            <a:ext cx="3378467" cy="163054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Phyllosphere microbial communities are temporally and spatially diverse!</a:t>
            </a:r>
          </a:p>
        </p:txBody>
      </p:sp>
      <p:pic>
        <p:nvPicPr>
          <p:cNvPr id="17" name="Picture 16">
            <a:extLst>
              <a:ext uri="{FF2B5EF4-FFF2-40B4-BE49-F238E27FC236}">
                <a16:creationId xmlns:a16="http://schemas.microsoft.com/office/drawing/2014/main" id="{46DC5D28-30CA-4F10-B994-31E8838D0091}"/>
              </a:ext>
            </a:extLst>
          </p:cNvPr>
          <p:cNvPicPr>
            <a:picLocks noChangeAspect="1"/>
          </p:cNvPicPr>
          <p:nvPr/>
        </p:nvPicPr>
        <p:blipFill>
          <a:blip r:embed="rId3"/>
          <a:stretch>
            <a:fillRect/>
          </a:stretch>
        </p:blipFill>
        <p:spPr>
          <a:xfrm>
            <a:off x="0" y="904726"/>
            <a:ext cx="11068493" cy="5923870"/>
          </a:xfrm>
          <a:prstGeom prst="rect">
            <a:avLst/>
          </a:prstGeom>
        </p:spPr>
      </p:pic>
      <p:sp>
        <p:nvSpPr>
          <p:cNvPr id="4" name="Title 1">
            <a:extLst>
              <a:ext uri="{FF2B5EF4-FFF2-40B4-BE49-F238E27FC236}">
                <a16:creationId xmlns:a16="http://schemas.microsoft.com/office/drawing/2014/main" id="{7061358C-3118-4E5D-A10B-19A1B8315C47}"/>
              </a:ext>
            </a:extLst>
          </p:cNvPr>
          <p:cNvSpPr txBox="1">
            <a:spLocks/>
          </p:cNvSpPr>
          <p:nvPr/>
        </p:nvSpPr>
        <p:spPr>
          <a:xfrm>
            <a:off x="136394" y="0"/>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The community composition cont’d</a:t>
            </a:r>
          </a:p>
        </p:txBody>
      </p:sp>
      <p:sp>
        <p:nvSpPr>
          <p:cNvPr id="6" name="TextBox 5">
            <a:extLst>
              <a:ext uri="{FF2B5EF4-FFF2-40B4-BE49-F238E27FC236}">
                <a16:creationId xmlns:a16="http://schemas.microsoft.com/office/drawing/2014/main" id="{FD473709-35C5-4517-80A3-8C41F348F35B}"/>
              </a:ext>
            </a:extLst>
          </p:cNvPr>
          <p:cNvSpPr txBox="1"/>
          <p:nvPr/>
        </p:nvSpPr>
        <p:spPr>
          <a:xfrm>
            <a:off x="1597793" y="1325563"/>
            <a:ext cx="2983831" cy="369332"/>
          </a:xfrm>
          <a:prstGeom prst="rect">
            <a:avLst/>
          </a:prstGeom>
          <a:noFill/>
          <a:ln>
            <a:solidFill>
              <a:schemeClr val="tx1"/>
            </a:solidFill>
          </a:ln>
        </p:spPr>
        <p:txBody>
          <a:bodyPr wrap="square" rtlCol="0">
            <a:spAutoFit/>
          </a:bodyPr>
          <a:lstStyle/>
          <a:p>
            <a:r>
              <a:rPr lang="en-US" dirty="0"/>
              <a:t>Common bacteria</a:t>
            </a:r>
          </a:p>
        </p:txBody>
      </p:sp>
      <p:sp>
        <p:nvSpPr>
          <p:cNvPr id="7" name="TextBox 6">
            <a:extLst>
              <a:ext uri="{FF2B5EF4-FFF2-40B4-BE49-F238E27FC236}">
                <a16:creationId xmlns:a16="http://schemas.microsoft.com/office/drawing/2014/main" id="{B5901A16-9FC2-4439-842C-2EEB08891831}"/>
              </a:ext>
            </a:extLst>
          </p:cNvPr>
          <p:cNvSpPr txBox="1"/>
          <p:nvPr/>
        </p:nvSpPr>
        <p:spPr>
          <a:xfrm>
            <a:off x="1010653" y="2088682"/>
            <a:ext cx="4822256" cy="2585323"/>
          </a:xfrm>
          <a:prstGeom prst="rect">
            <a:avLst/>
          </a:prstGeom>
          <a:noFill/>
        </p:spPr>
        <p:txBody>
          <a:bodyPr wrap="square" rtlCol="0">
            <a:spAutoFit/>
          </a:bodyPr>
          <a:lstStyle/>
          <a:p>
            <a:pPr marL="285750" indent="-285750">
              <a:buFont typeface="Arial" panose="020B0604020202020204" pitchFamily="34" charset="0"/>
              <a:buChar char="•"/>
            </a:pPr>
            <a:r>
              <a:rPr lang="en-US" dirty="0"/>
              <a:t>Proteobacteria</a:t>
            </a:r>
          </a:p>
          <a:p>
            <a:pPr marL="742950" lvl="1" indent="-285750">
              <a:buFont typeface="Courier New" panose="02070309020205020404" pitchFamily="49" charset="0"/>
              <a:buChar char="o"/>
            </a:pPr>
            <a:r>
              <a:rPr lang="en-US" dirty="0" err="1"/>
              <a:t>Alphaproteobacteria</a:t>
            </a:r>
            <a:endParaRPr lang="en-US" dirty="0"/>
          </a:p>
          <a:p>
            <a:pPr marL="742950" lvl="1" indent="-285750">
              <a:buFont typeface="Courier New" panose="02070309020205020404" pitchFamily="49" charset="0"/>
              <a:buChar char="o"/>
            </a:pPr>
            <a:r>
              <a:rPr lang="en-US" dirty="0" err="1"/>
              <a:t>Gammaproteobacteria</a:t>
            </a:r>
            <a:endParaRPr lang="en-US" dirty="0"/>
          </a:p>
          <a:p>
            <a:pPr marL="285750" indent="-285750">
              <a:buFont typeface="Arial" panose="020B0604020202020204" pitchFamily="34" charset="0"/>
              <a:buChar char="•"/>
            </a:pPr>
            <a:r>
              <a:rPr lang="en-US" dirty="0"/>
              <a:t>Actinobacteria</a:t>
            </a:r>
          </a:p>
          <a:p>
            <a:pPr marL="285750" indent="-285750">
              <a:buFont typeface="Arial" panose="020B0604020202020204" pitchFamily="34" charset="0"/>
              <a:buChar char="•"/>
            </a:pPr>
            <a:r>
              <a:rPr lang="en-US" dirty="0"/>
              <a:t>Bacteroidetes</a:t>
            </a:r>
          </a:p>
          <a:p>
            <a:pPr marL="285750" indent="-285750">
              <a:buFont typeface="Arial" panose="020B0604020202020204" pitchFamily="34" charset="0"/>
              <a:buChar char="•"/>
            </a:pPr>
            <a:r>
              <a:rPr lang="en-US" dirty="0"/>
              <a:t>Firmicutes</a:t>
            </a:r>
          </a:p>
          <a:p>
            <a:pPr marL="285750" indent="-285750">
              <a:buFont typeface="Arial" panose="020B0604020202020204" pitchFamily="34" charset="0"/>
              <a:buChar char="•"/>
            </a:pPr>
            <a:r>
              <a:rPr lang="en-US" dirty="0">
                <a:solidFill>
                  <a:srgbClr val="FF0000"/>
                </a:solidFill>
              </a:rPr>
              <a:t>Human pathogenic bacteria i.e. Salmonella enterica, Escherichia coli, </a:t>
            </a:r>
            <a:r>
              <a:rPr lang="en-US" dirty="0" err="1">
                <a:solidFill>
                  <a:srgbClr val="FF0000"/>
                </a:solidFill>
              </a:rPr>
              <a:t>etc</a:t>
            </a:r>
            <a:r>
              <a:rPr lang="en-US" dirty="0">
                <a:solidFill>
                  <a:srgbClr val="FF0000"/>
                </a:solidFill>
              </a:rPr>
              <a:t> </a:t>
            </a:r>
          </a:p>
          <a:p>
            <a:pPr marL="742950" lvl="1" indent="-285750">
              <a:buFont typeface="Courier New" panose="02070309020205020404" pitchFamily="49" charset="0"/>
              <a:buChar char="o"/>
            </a:pPr>
            <a:endParaRPr lang="en-US" dirty="0"/>
          </a:p>
        </p:txBody>
      </p:sp>
      <p:grpSp>
        <p:nvGrpSpPr>
          <p:cNvPr id="18" name="Group 17">
            <a:extLst>
              <a:ext uri="{FF2B5EF4-FFF2-40B4-BE49-F238E27FC236}">
                <a16:creationId xmlns:a16="http://schemas.microsoft.com/office/drawing/2014/main" id="{EC387871-BB7E-4711-9666-FD2565AAC08A}"/>
              </a:ext>
            </a:extLst>
          </p:cNvPr>
          <p:cNvGrpSpPr/>
          <p:nvPr/>
        </p:nvGrpSpPr>
        <p:grpSpPr>
          <a:xfrm>
            <a:off x="6414878" y="1325563"/>
            <a:ext cx="4822256" cy="1696934"/>
            <a:chOff x="6414878" y="1325563"/>
            <a:chExt cx="4822256" cy="1696934"/>
          </a:xfrm>
        </p:grpSpPr>
        <p:sp>
          <p:nvSpPr>
            <p:cNvPr id="8" name="TextBox 7">
              <a:extLst>
                <a:ext uri="{FF2B5EF4-FFF2-40B4-BE49-F238E27FC236}">
                  <a16:creationId xmlns:a16="http://schemas.microsoft.com/office/drawing/2014/main" id="{A05ACAFB-FD4F-4809-A08E-A1A4F03C1472}"/>
                </a:ext>
              </a:extLst>
            </p:cNvPr>
            <p:cNvSpPr txBox="1"/>
            <p:nvPr/>
          </p:nvSpPr>
          <p:spPr>
            <a:xfrm>
              <a:off x="7178841" y="1325563"/>
              <a:ext cx="2983831" cy="369332"/>
            </a:xfrm>
            <a:prstGeom prst="rect">
              <a:avLst/>
            </a:prstGeom>
            <a:noFill/>
            <a:ln>
              <a:solidFill>
                <a:schemeClr val="tx1"/>
              </a:solidFill>
            </a:ln>
          </p:spPr>
          <p:txBody>
            <a:bodyPr wrap="square" rtlCol="0">
              <a:spAutoFit/>
            </a:bodyPr>
            <a:lstStyle/>
            <a:p>
              <a:r>
                <a:rPr lang="en-US" dirty="0"/>
                <a:t>Common fungi</a:t>
              </a:r>
            </a:p>
          </p:txBody>
        </p:sp>
        <p:sp>
          <p:nvSpPr>
            <p:cNvPr id="9" name="TextBox 8">
              <a:extLst>
                <a:ext uri="{FF2B5EF4-FFF2-40B4-BE49-F238E27FC236}">
                  <a16:creationId xmlns:a16="http://schemas.microsoft.com/office/drawing/2014/main" id="{32D84EE3-FCFA-464A-A119-01854223B5AC}"/>
                </a:ext>
              </a:extLst>
            </p:cNvPr>
            <p:cNvSpPr txBox="1"/>
            <p:nvPr/>
          </p:nvSpPr>
          <p:spPr>
            <a:xfrm>
              <a:off x="6414878" y="2099167"/>
              <a:ext cx="4822256" cy="923330"/>
            </a:xfrm>
            <a:prstGeom prst="rect">
              <a:avLst/>
            </a:prstGeom>
            <a:noFill/>
          </p:spPr>
          <p:txBody>
            <a:bodyPr wrap="square" rtlCol="0">
              <a:spAutoFit/>
            </a:bodyPr>
            <a:lstStyle/>
            <a:p>
              <a:pPr marL="285750" indent="-285750">
                <a:buFont typeface="Arial" panose="020B0604020202020204" pitchFamily="34" charset="0"/>
                <a:buChar char="•"/>
              </a:pPr>
              <a:r>
                <a:rPr lang="en-US" dirty="0"/>
                <a:t>Ascomycota</a:t>
              </a:r>
            </a:p>
            <a:p>
              <a:pPr marL="285750" indent="-285750">
                <a:buFont typeface="Arial" panose="020B0604020202020204" pitchFamily="34" charset="0"/>
                <a:buChar char="•"/>
              </a:pPr>
              <a:r>
                <a:rPr lang="en-US" dirty="0"/>
                <a:t>Yeasts that belong to Ascomycota &amp; Basidiomycota</a:t>
              </a:r>
            </a:p>
          </p:txBody>
        </p:sp>
      </p:grpSp>
      <p:sp>
        <p:nvSpPr>
          <p:cNvPr id="2" name="Oval 1">
            <a:extLst>
              <a:ext uri="{FF2B5EF4-FFF2-40B4-BE49-F238E27FC236}">
                <a16:creationId xmlns:a16="http://schemas.microsoft.com/office/drawing/2014/main" id="{A748FE35-5964-4C4B-B9A0-B581E6E797D2}"/>
              </a:ext>
            </a:extLst>
          </p:cNvPr>
          <p:cNvSpPr/>
          <p:nvPr/>
        </p:nvSpPr>
        <p:spPr>
          <a:xfrm>
            <a:off x="1433628" y="6132729"/>
            <a:ext cx="5383732" cy="636537"/>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6DC9A37-C6BA-47B8-82AC-7DB8309D2BE2}"/>
              </a:ext>
            </a:extLst>
          </p:cNvPr>
          <p:cNvSpPr/>
          <p:nvPr/>
        </p:nvSpPr>
        <p:spPr>
          <a:xfrm>
            <a:off x="8375433" y="6192060"/>
            <a:ext cx="1886167" cy="51081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F5E530E7-5862-4700-BEED-03DA470569EC}"/>
              </a:ext>
            </a:extLst>
          </p:cNvPr>
          <p:cNvSpPr/>
          <p:nvPr/>
        </p:nvSpPr>
        <p:spPr>
          <a:xfrm>
            <a:off x="6817360" y="6192060"/>
            <a:ext cx="1558073" cy="510816"/>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B1D7C790-A155-42D6-B38A-0B0D75F9B482}"/>
              </a:ext>
            </a:extLst>
          </p:cNvPr>
          <p:cNvGrpSpPr/>
          <p:nvPr/>
        </p:nvGrpSpPr>
        <p:grpSpPr>
          <a:xfrm>
            <a:off x="6452901" y="3167524"/>
            <a:ext cx="4822256" cy="1419935"/>
            <a:chOff x="6414878" y="1325563"/>
            <a:chExt cx="4822256" cy="1419935"/>
          </a:xfrm>
        </p:grpSpPr>
        <p:sp>
          <p:nvSpPr>
            <p:cNvPr id="19" name="TextBox 18">
              <a:extLst>
                <a:ext uri="{FF2B5EF4-FFF2-40B4-BE49-F238E27FC236}">
                  <a16:creationId xmlns:a16="http://schemas.microsoft.com/office/drawing/2014/main" id="{CE16CFCB-B769-4CE6-9071-832360E1E597}"/>
                </a:ext>
              </a:extLst>
            </p:cNvPr>
            <p:cNvSpPr txBox="1"/>
            <p:nvPr/>
          </p:nvSpPr>
          <p:spPr>
            <a:xfrm>
              <a:off x="7178841" y="1325563"/>
              <a:ext cx="2983831" cy="369332"/>
            </a:xfrm>
            <a:prstGeom prst="rect">
              <a:avLst/>
            </a:prstGeom>
            <a:noFill/>
            <a:ln>
              <a:solidFill>
                <a:schemeClr val="tx1"/>
              </a:solidFill>
            </a:ln>
          </p:spPr>
          <p:txBody>
            <a:bodyPr wrap="square" rtlCol="0">
              <a:spAutoFit/>
            </a:bodyPr>
            <a:lstStyle/>
            <a:p>
              <a:r>
                <a:rPr lang="en-US" dirty="0"/>
                <a:t>fungi-like</a:t>
              </a:r>
            </a:p>
          </p:txBody>
        </p:sp>
        <p:sp>
          <p:nvSpPr>
            <p:cNvPr id="20" name="TextBox 19">
              <a:extLst>
                <a:ext uri="{FF2B5EF4-FFF2-40B4-BE49-F238E27FC236}">
                  <a16:creationId xmlns:a16="http://schemas.microsoft.com/office/drawing/2014/main" id="{5841AC28-0BD9-4D57-AFE4-57E9D2EF90F0}"/>
                </a:ext>
              </a:extLst>
            </p:cNvPr>
            <p:cNvSpPr txBox="1"/>
            <p:nvPr/>
          </p:nvSpPr>
          <p:spPr>
            <a:xfrm>
              <a:off x="6414878" y="2099167"/>
              <a:ext cx="4822256" cy="646331"/>
            </a:xfrm>
            <a:prstGeom prst="rect">
              <a:avLst/>
            </a:prstGeom>
            <a:noFill/>
          </p:spPr>
          <p:txBody>
            <a:bodyPr wrap="square" rtlCol="0">
              <a:spAutoFit/>
            </a:bodyPr>
            <a:lstStyle/>
            <a:p>
              <a:pPr marL="285750" indent="-285750">
                <a:buFont typeface="Arial" panose="020B0604020202020204" pitchFamily="34" charset="0"/>
                <a:buChar char="•"/>
              </a:pPr>
              <a:r>
                <a:rPr lang="en-US" dirty="0" err="1"/>
                <a:t>Oomycota</a:t>
              </a:r>
              <a:r>
                <a:rPr lang="en-US" dirty="0"/>
                <a:t>, water molds and downy mildews, such as phytophthora spp.</a:t>
              </a:r>
            </a:p>
          </p:txBody>
        </p:sp>
      </p:grpSp>
    </p:spTree>
    <p:extLst>
      <p:ext uri="{BB962C8B-B14F-4D97-AF65-F5344CB8AC3E}">
        <p14:creationId xmlns:p14="http://schemas.microsoft.com/office/powerpoint/2010/main" val="2944884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
                                            <p:txEl>
                                              <p:pRg st="0" end="0"/>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
                                            <p:txEl>
                                              <p:pRg st="3" end="3"/>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2" grpId="0" animBg="1"/>
      <p:bldP spid="2" grpId="1" animBg="1"/>
      <p:bldP spid="14" grpId="0" animBg="1"/>
      <p:bldP spid="14" grpId="1" animBg="1"/>
      <p:bldP spid="15" grpId="0" animBg="1"/>
      <p:bldP spid="15"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1">
            <a:extLst>
              <a:ext uri="{FF2B5EF4-FFF2-40B4-BE49-F238E27FC236}">
                <a16:creationId xmlns:a16="http://schemas.microsoft.com/office/drawing/2014/main" id="{BE0B3662-7BBF-475C-8C76-D1E01C93C537}"/>
              </a:ext>
            </a:extLst>
          </p:cNvPr>
          <p:cNvSpPr txBox="1">
            <a:spLocks/>
          </p:cNvSpPr>
          <p:nvPr/>
        </p:nvSpPr>
        <p:spPr>
          <a:xfrm>
            <a:off x="0" y="-289319"/>
            <a:ext cx="868961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u="sng" dirty="0">
                <a:latin typeface="Times New Roman" panose="02020603050405020304" pitchFamily="18" charset="0"/>
                <a:cs typeface="Times New Roman" panose="02020603050405020304" pitchFamily="18" charset="0"/>
              </a:rPr>
              <a:t>The drivers altering the communities</a:t>
            </a:r>
          </a:p>
        </p:txBody>
      </p:sp>
      <p:grpSp>
        <p:nvGrpSpPr>
          <p:cNvPr id="24" name="Group 23">
            <a:extLst>
              <a:ext uri="{FF2B5EF4-FFF2-40B4-BE49-F238E27FC236}">
                <a16:creationId xmlns:a16="http://schemas.microsoft.com/office/drawing/2014/main" id="{016C3A6B-2B2A-4B2E-9B9F-A983D53072C7}"/>
              </a:ext>
            </a:extLst>
          </p:cNvPr>
          <p:cNvGrpSpPr/>
          <p:nvPr/>
        </p:nvGrpSpPr>
        <p:grpSpPr>
          <a:xfrm>
            <a:off x="2639621" y="2467198"/>
            <a:ext cx="6567236" cy="2861186"/>
            <a:chOff x="2310064" y="2457323"/>
            <a:chExt cx="7107807" cy="3196612"/>
          </a:xfrm>
        </p:grpSpPr>
        <p:grpSp>
          <p:nvGrpSpPr>
            <p:cNvPr id="21" name="Group 20">
              <a:extLst>
                <a:ext uri="{FF2B5EF4-FFF2-40B4-BE49-F238E27FC236}">
                  <a16:creationId xmlns:a16="http://schemas.microsoft.com/office/drawing/2014/main" id="{6AE6C464-EC64-4C0C-87F6-104CBD97B821}"/>
                </a:ext>
              </a:extLst>
            </p:cNvPr>
            <p:cNvGrpSpPr/>
            <p:nvPr/>
          </p:nvGrpSpPr>
          <p:grpSpPr>
            <a:xfrm>
              <a:off x="2310064" y="2457323"/>
              <a:ext cx="7107807" cy="3196612"/>
              <a:chOff x="1925053" y="1966435"/>
              <a:chExt cx="7107807" cy="3196612"/>
            </a:xfrm>
          </p:grpSpPr>
          <p:sp>
            <p:nvSpPr>
              <p:cNvPr id="4" name="Arrow: Right 3">
                <a:extLst>
                  <a:ext uri="{FF2B5EF4-FFF2-40B4-BE49-F238E27FC236}">
                    <a16:creationId xmlns:a16="http://schemas.microsoft.com/office/drawing/2014/main" id="{15AFC619-DAC7-43CA-949B-8358EEF9B858}"/>
                  </a:ext>
                </a:extLst>
              </p:cNvPr>
              <p:cNvSpPr/>
              <p:nvPr/>
            </p:nvSpPr>
            <p:spPr>
              <a:xfrm>
                <a:off x="1925053" y="3171392"/>
                <a:ext cx="2089729" cy="700238"/>
              </a:xfrm>
              <a:prstGeom prst="rightArrow">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immigration</a:t>
                </a:r>
              </a:p>
            </p:txBody>
          </p:sp>
          <p:sp>
            <p:nvSpPr>
              <p:cNvPr id="6" name="Arrow: Right 5">
                <a:extLst>
                  <a:ext uri="{FF2B5EF4-FFF2-40B4-BE49-F238E27FC236}">
                    <a16:creationId xmlns:a16="http://schemas.microsoft.com/office/drawing/2014/main" id="{2AE01FA0-7324-4F9C-8263-5AFB37A2FA24}"/>
                  </a:ext>
                </a:extLst>
              </p:cNvPr>
              <p:cNvSpPr/>
              <p:nvPr/>
            </p:nvSpPr>
            <p:spPr>
              <a:xfrm>
                <a:off x="7277902" y="3171392"/>
                <a:ext cx="1754958" cy="700238"/>
              </a:xfrm>
              <a:prstGeom prst="rightArrow">
                <a:avLst/>
              </a:prstGeom>
              <a:gradFill flip="none" rotWithShape="1">
                <a:gsLst>
                  <a:gs pos="0">
                    <a:schemeClr val="accent4">
                      <a:lumMod val="40000"/>
                      <a:lumOff val="60000"/>
                      <a:shade val="30000"/>
                      <a:satMod val="115000"/>
                    </a:schemeClr>
                  </a:gs>
                  <a:gs pos="50000">
                    <a:schemeClr val="accent4">
                      <a:lumMod val="40000"/>
                      <a:lumOff val="60000"/>
                      <a:shade val="67500"/>
                      <a:satMod val="115000"/>
                    </a:schemeClr>
                  </a:gs>
                  <a:gs pos="100000">
                    <a:schemeClr val="accent4">
                      <a:lumMod val="40000"/>
                      <a:lumOff val="60000"/>
                      <a:shade val="100000"/>
                      <a:satMod val="115000"/>
                    </a:schemeClr>
                  </a:gs>
                </a:gsLst>
                <a:path path="circle">
                  <a:fillToRect l="100000" b="100000"/>
                </a:path>
                <a:tileRect t="-100000" r="-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emigration</a:t>
                </a:r>
              </a:p>
            </p:txBody>
          </p:sp>
          <p:sp>
            <p:nvSpPr>
              <p:cNvPr id="5" name="Arrow: Curved Left 4">
                <a:extLst>
                  <a:ext uri="{FF2B5EF4-FFF2-40B4-BE49-F238E27FC236}">
                    <a16:creationId xmlns:a16="http://schemas.microsoft.com/office/drawing/2014/main" id="{C841A191-07BB-4AF4-97A8-0F1ED1403045}"/>
                  </a:ext>
                </a:extLst>
              </p:cNvPr>
              <p:cNvSpPr/>
              <p:nvPr/>
            </p:nvSpPr>
            <p:spPr>
              <a:xfrm>
                <a:off x="6653771" y="2173882"/>
                <a:ext cx="750770" cy="2743200"/>
              </a:xfrm>
              <a:prstGeom prst="curvedLef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C3B6B15C-E9D9-49D2-AC80-4CBDC3EF99BB}"/>
                  </a:ext>
                </a:extLst>
              </p:cNvPr>
              <p:cNvGrpSpPr/>
              <p:nvPr/>
            </p:nvGrpSpPr>
            <p:grpSpPr>
              <a:xfrm>
                <a:off x="4185361" y="1966435"/>
                <a:ext cx="2783057" cy="2608298"/>
                <a:chOff x="3683110" y="1679557"/>
                <a:chExt cx="2783057" cy="2608298"/>
              </a:xfrm>
            </p:grpSpPr>
            <p:sp>
              <p:nvSpPr>
                <p:cNvPr id="13" name="Flowchart: Connector 12">
                  <a:extLst>
                    <a:ext uri="{FF2B5EF4-FFF2-40B4-BE49-F238E27FC236}">
                      <a16:creationId xmlns:a16="http://schemas.microsoft.com/office/drawing/2014/main" id="{C6258514-1919-42FE-ABEB-6075C2CE7C2A}"/>
                    </a:ext>
                  </a:extLst>
                </p:cNvPr>
                <p:cNvSpPr/>
                <p:nvPr/>
              </p:nvSpPr>
              <p:spPr>
                <a:xfrm>
                  <a:off x="4483768" y="3931519"/>
                  <a:ext cx="211756" cy="234616"/>
                </a:xfrm>
                <a:prstGeom prst="flowChartConnector">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6" name="Flowchart: Connector 15">
                  <a:extLst>
                    <a:ext uri="{FF2B5EF4-FFF2-40B4-BE49-F238E27FC236}">
                      <a16:creationId xmlns:a16="http://schemas.microsoft.com/office/drawing/2014/main" id="{EF80E789-6816-41C2-B57B-762E8C65F19F}"/>
                    </a:ext>
                  </a:extLst>
                </p:cNvPr>
                <p:cNvSpPr/>
                <p:nvPr/>
              </p:nvSpPr>
              <p:spPr>
                <a:xfrm>
                  <a:off x="4608045" y="4048827"/>
                  <a:ext cx="211756" cy="234616"/>
                </a:xfrm>
                <a:prstGeom prst="flowChartConnector">
                  <a:avLst/>
                </a:prstGeom>
                <a:effectLst>
                  <a:outerShdw blurRad="50800" dist="38100" dir="8100000" algn="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8" name="Picture 7" descr="Icon&#10;&#10;Description automatically generated">
                  <a:extLst>
                    <a:ext uri="{FF2B5EF4-FFF2-40B4-BE49-F238E27FC236}">
                      <a16:creationId xmlns:a16="http://schemas.microsoft.com/office/drawing/2014/main" id="{494BCAE1-021A-4606-9A5B-52426D6F6D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3110" y="1679557"/>
                  <a:ext cx="1760822" cy="1435070"/>
                </a:xfrm>
                <a:prstGeom prst="rect">
                  <a:avLst/>
                </a:prstGeom>
              </p:spPr>
            </p:pic>
            <p:pic>
              <p:nvPicPr>
                <p:cNvPr id="10" name="Picture 9" descr="Shape, circle&#10;&#10;Description automatically generated">
                  <a:extLst>
                    <a:ext uri="{FF2B5EF4-FFF2-40B4-BE49-F238E27FC236}">
                      <a16:creationId xmlns:a16="http://schemas.microsoft.com/office/drawing/2014/main" id="{6120A8F7-08FD-45A5-8EFB-4E57253D61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0719" y="2860543"/>
                  <a:ext cx="1275448" cy="1257484"/>
                </a:xfrm>
                <a:prstGeom prst="rect">
                  <a:avLst/>
                </a:prstGeom>
              </p:spPr>
            </p:pic>
            <p:sp>
              <p:nvSpPr>
                <p:cNvPr id="11" name="Flowchart: Connector 10">
                  <a:extLst>
                    <a:ext uri="{FF2B5EF4-FFF2-40B4-BE49-F238E27FC236}">
                      <a16:creationId xmlns:a16="http://schemas.microsoft.com/office/drawing/2014/main" id="{E6205D60-C092-431C-A35D-79414800116B}"/>
                    </a:ext>
                  </a:extLst>
                </p:cNvPr>
                <p:cNvSpPr/>
                <p:nvPr/>
              </p:nvSpPr>
              <p:spPr>
                <a:xfrm>
                  <a:off x="4233054" y="3594234"/>
                  <a:ext cx="211756" cy="234616"/>
                </a:xfrm>
                <a:prstGeom prst="flowChartConnector">
                  <a:avLst/>
                </a:prstGeom>
                <a:effectLst>
                  <a:outerShdw blurRad="50800" dist="38100" dir="8100000" algn="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4" name="Flowchart: Connector 13">
                  <a:extLst>
                    <a:ext uri="{FF2B5EF4-FFF2-40B4-BE49-F238E27FC236}">
                      <a16:creationId xmlns:a16="http://schemas.microsoft.com/office/drawing/2014/main" id="{2A75FE6D-4E4A-45FA-94CF-932D5A7A437E}"/>
                    </a:ext>
                  </a:extLst>
                </p:cNvPr>
                <p:cNvSpPr/>
                <p:nvPr/>
              </p:nvSpPr>
              <p:spPr>
                <a:xfrm>
                  <a:off x="4249898" y="3781726"/>
                  <a:ext cx="211756" cy="234616"/>
                </a:xfrm>
                <a:prstGeom prst="flowChartConnector">
                  <a:avLst/>
                </a:prstGeom>
                <a:effectLst>
                  <a:outerShdw blurRad="50800" dist="38100" dir="8100000" algn="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5" name="Flowchart: Connector 14">
                  <a:extLst>
                    <a:ext uri="{FF2B5EF4-FFF2-40B4-BE49-F238E27FC236}">
                      <a16:creationId xmlns:a16="http://schemas.microsoft.com/office/drawing/2014/main" id="{D5F8B811-1B07-49FE-A2A5-559181202EB5}"/>
                    </a:ext>
                  </a:extLst>
                </p:cNvPr>
                <p:cNvSpPr/>
                <p:nvPr/>
              </p:nvSpPr>
              <p:spPr>
                <a:xfrm>
                  <a:off x="4499353" y="3594234"/>
                  <a:ext cx="211756" cy="234616"/>
                </a:xfrm>
                <a:prstGeom prst="flowChartConnector">
                  <a:avLst/>
                </a:prstGeom>
                <a:effectLst>
                  <a:outerShdw blurRad="50800" dist="38100" dir="8100000" algn="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026" name="Picture 2" descr="Free Water Droplet Outline, Download Free Clip Art, Free Clip Art on  Clipart Library">
                  <a:extLst>
                    <a:ext uri="{FF2B5EF4-FFF2-40B4-BE49-F238E27FC236}">
                      <a16:creationId xmlns:a16="http://schemas.microsoft.com/office/drawing/2014/main" id="{608543B3-1532-4FDA-BF4C-E9C809B91C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54596" y="3828850"/>
                  <a:ext cx="477664" cy="459005"/>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Arrow: Curved Left 17">
                <a:extLst>
                  <a:ext uri="{FF2B5EF4-FFF2-40B4-BE49-F238E27FC236}">
                    <a16:creationId xmlns:a16="http://schemas.microsoft.com/office/drawing/2014/main" id="{7DE43E2D-326F-4CFC-B5EE-B9D25E5678BD}"/>
                  </a:ext>
                </a:extLst>
              </p:cNvPr>
              <p:cNvSpPr/>
              <p:nvPr/>
            </p:nvSpPr>
            <p:spPr>
              <a:xfrm flipH="1" flipV="1">
                <a:off x="3849499" y="2082665"/>
                <a:ext cx="750770" cy="2743200"/>
              </a:xfrm>
              <a:prstGeom prst="curvedLef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1F46663A-BD7E-491E-B022-8F548CBD9168}"/>
                  </a:ext>
                </a:extLst>
              </p:cNvPr>
              <p:cNvSpPr/>
              <p:nvPr/>
            </p:nvSpPr>
            <p:spPr>
              <a:xfrm>
                <a:off x="4984216" y="4751048"/>
                <a:ext cx="1532572" cy="411999"/>
              </a:xfrm>
              <a:prstGeom prst="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Succession</a:t>
                </a:r>
              </a:p>
            </p:txBody>
          </p:sp>
        </p:grpSp>
        <p:sp>
          <p:nvSpPr>
            <p:cNvPr id="23" name="TextBox 22">
              <a:extLst>
                <a:ext uri="{FF2B5EF4-FFF2-40B4-BE49-F238E27FC236}">
                  <a16:creationId xmlns:a16="http://schemas.microsoft.com/office/drawing/2014/main" id="{71809068-BB64-4378-AE74-361659605A50}"/>
                </a:ext>
              </a:extLst>
            </p:cNvPr>
            <p:cNvSpPr txBox="1"/>
            <p:nvPr/>
          </p:nvSpPr>
          <p:spPr>
            <a:xfrm>
              <a:off x="4458865" y="4193431"/>
              <a:ext cx="686837" cy="276999"/>
            </a:xfrm>
            <a:prstGeom prst="rect">
              <a:avLst/>
            </a:prstGeom>
            <a:noFill/>
          </p:spPr>
          <p:txBody>
            <a:bodyPr wrap="square" rtlCol="0">
              <a:spAutoFit/>
            </a:bodyPr>
            <a:lstStyle/>
            <a:p>
              <a:r>
                <a:rPr lang="en-US" sz="1200" dirty="0"/>
                <a:t>pollen</a:t>
              </a:r>
            </a:p>
          </p:txBody>
        </p:sp>
        <p:sp>
          <p:nvSpPr>
            <p:cNvPr id="26" name="TextBox 25">
              <a:extLst>
                <a:ext uri="{FF2B5EF4-FFF2-40B4-BE49-F238E27FC236}">
                  <a16:creationId xmlns:a16="http://schemas.microsoft.com/office/drawing/2014/main" id="{E9D50FED-A21E-4E4A-84D1-F5B029F74448}"/>
                </a:ext>
              </a:extLst>
            </p:cNvPr>
            <p:cNvSpPr txBox="1"/>
            <p:nvPr/>
          </p:nvSpPr>
          <p:spPr>
            <a:xfrm>
              <a:off x="5776103" y="4966208"/>
              <a:ext cx="686837" cy="276999"/>
            </a:xfrm>
            <a:prstGeom prst="rect">
              <a:avLst/>
            </a:prstGeom>
            <a:noFill/>
          </p:spPr>
          <p:txBody>
            <a:bodyPr wrap="square" rtlCol="0">
              <a:spAutoFit/>
            </a:bodyPr>
            <a:lstStyle/>
            <a:p>
              <a:r>
                <a:rPr lang="en-US" sz="1200" dirty="0"/>
                <a:t>nectar</a:t>
              </a:r>
            </a:p>
          </p:txBody>
        </p:sp>
        <p:sp>
          <p:nvSpPr>
            <p:cNvPr id="27" name="TextBox 26">
              <a:extLst>
                <a:ext uri="{FF2B5EF4-FFF2-40B4-BE49-F238E27FC236}">
                  <a16:creationId xmlns:a16="http://schemas.microsoft.com/office/drawing/2014/main" id="{9F0A5037-72B5-4FAA-A78F-FD388B5B8417}"/>
                </a:ext>
              </a:extLst>
            </p:cNvPr>
            <p:cNvSpPr txBox="1"/>
            <p:nvPr/>
          </p:nvSpPr>
          <p:spPr>
            <a:xfrm>
              <a:off x="6214963" y="3137897"/>
              <a:ext cx="686837" cy="276999"/>
            </a:xfrm>
            <a:prstGeom prst="rect">
              <a:avLst/>
            </a:prstGeom>
            <a:noFill/>
          </p:spPr>
          <p:txBody>
            <a:bodyPr wrap="square" rtlCol="0">
              <a:spAutoFit/>
            </a:bodyPr>
            <a:lstStyle/>
            <a:p>
              <a:r>
                <a:rPr lang="en-US" sz="1200" dirty="0"/>
                <a:t>leaf</a:t>
              </a:r>
            </a:p>
          </p:txBody>
        </p:sp>
        <p:sp>
          <p:nvSpPr>
            <p:cNvPr id="28" name="TextBox 27">
              <a:extLst>
                <a:ext uri="{FF2B5EF4-FFF2-40B4-BE49-F238E27FC236}">
                  <a16:creationId xmlns:a16="http://schemas.microsoft.com/office/drawing/2014/main" id="{10AE60FB-E04F-40B5-B4D1-6C1387912BF0}"/>
                </a:ext>
              </a:extLst>
            </p:cNvPr>
            <p:cNvSpPr txBox="1"/>
            <p:nvPr/>
          </p:nvSpPr>
          <p:spPr>
            <a:xfrm>
              <a:off x="7070748" y="3567894"/>
              <a:ext cx="686837" cy="276999"/>
            </a:xfrm>
            <a:prstGeom prst="rect">
              <a:avLst/>
            </a:prstGeom>
            <a:noFill/>
          </p:spPr>
          <p:txBody>
            <a:bodyPr wrap="square" rtlCol="0">
              <a:spAutoFit/>
            </a:bodyPr>
            <a:lstStyle/>
            <a:p>
              <a:r>
                <a:rPr lang="en-US" sz="1200" dirty="0"/>
                <a:t>flower</a:t>
              </a:r>
            </a:p>
          </p:txBody>
        </p:sp>
      </p:grpSp>
      <p:grpSp>
        <p:nvGrpSpPr>
          <p:cNvPr id="35" name="Group 34">
            <a:extLst>
              <a:ext uri="{FF2B5EF4-FFF2-40B4-BE49-F238E27FC236}">
                <a16:creationId xmlns:a16="http://schemas.microsoft.com/office/drawing/2014/main" id="{342A1E52-0F4F-40D0-A566-FBC7969068CF}"/>
              </a:ext>
            </a:extLst>
          </p:cNvPr>
          <p:cNvGrpSpPr/>
          <p:nvPr/>
        </p:nvGrpSpPr>
        <p:grpSpPr>
          <a:xfrm>
            <a:off x="2703042" y="1456925"/>
            <a:ext cx="1793215" cy="1261915"/>
            <a:chOff x="2703042" y="1456925"/>
            <a:chExt cx="1793215" cy="1261915"/>
          </a:xfrm>
        </p:grpSpPr>
        <p:grpSp>
          <p:nvGrpSpPr>
            <p:cNvPr id="33" name="Group 32">
              <a:extLst>
                <a:ext uri="{FF2B5EF4-FFF2-40B4-BE49-F238E27FC236}">
                  <a16:creationId xmlns:a16="http://schemas.microsoft.com/office/drawing/2014/main" id="{330B9168-11A8-43B8-B5A6-A93428CFC85C}"/>
                </a:ext>
              </a:extLst>
            </p:cNvPr>
            <p:cNvGrpSpPr/>
            <p:nvPr/>
          </p:nvGrpSpPr>
          <p:grpSpPr>
            <a:xfrm>
              <a:off x="2703042" y="1456925"/>
              <a:ext cx="1793215" cy="1261915"/>
              <a:chOff x="2703042" y="1456925"/>
              <a:chExt cx="1793215" cy="1261915"/>
            </a:xfrm>
          </p:grpSpPr>
          <p:pic>
            <p:nvPicPr>
              <p:cNvPr id="31" name="Picture 30" descr="A picture containing logo&#10;&#10;Description automatically generated">
                <a:extLst>
                  <a:ext uri="{FF2B5EF4-FFF2-40B4-BE49-F238E27FC236}">
                    <a16:creationId xmlns:a16="http://schemas.microsoft.com/office/drawing/2014/main" id="{9CD038C3-48CF-4739-8D3D-77F8F8A4C6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03042" y="1456925"/>
                <a:ext cx="1113935" cy="787163"/>
              </a:xfrm>
              <a:prstGeom prst="rect">
                <a:avLst/>
              </a:prstGeom>
            </p:spPr>
          </p:pic>
          <p:sp>
            <p:nvSpPr>
              <p:cNvPr id="32" name="Arrow: Right 31">
                <a:extLst>
                  <a:ext uri="{FF2B5EF4-FFF2-40B4-BE49-F238E27FC236}">
                    <a16:creationId xmlns:a16="http://schemas.microsoft.com/office/drawing/2014/main" id="{07A55AEA-34DC-4DFC-B77E-1AA41172BA05}"/>
                  </a:ext>
                </a:extLst>
              </p:cNvPr>
              <p:cNvSpPr/>
              <p:nvPr/>
            </p:nvSpPr>
            <p:spPr>
              <a:xfrm rot="2345380">
                <a:off x="3809420" y="2286150"/>
                <a:ext cx="686837" cy="432690"/>
              </a:xfrm>
              <a:prstGeom prst="rightArrow">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DC513A83-5776-4EEB-B3BB-EC72888F7D04}"/>
                </a:ext>
              </a:extLst>
            </p:cNvPr>
            <p:cNvSpPr txBox="1"/>
            <p:nvPr/>
          </p:nvSpPr>
          <p:spPr>
            <a:xfrm>
              <a:off x="2845501" y="2194718"/>
              <a:ext cx="761917" cy="307777"/>
            </a:xfrm>
            <a:prstGeom prst="rect">
              <a:avLst/>
            </a:prstGeom>
            <a:noFill/>
          </p:spPr>
          <p:txBody>
            <a:bodyPr wrap="square" rtlCol="0">
              <a:spAutoFit/>
            </a:bodyPr>
            <a:lstStyle/>
            <a:p>
              <a:r>
                <a:rPr lang="en-US" sz="1400" dirty="0"/>
                <a:t>Climate</a:t>
              </a:r>
            </a:p>
          </p:txBody>
        </p:sp>
      </p:grpSp>
      <p:pic>
        <p:nvPicPr>
          <p:cNvPr id="38" name="Picture 37" descr="Shape&#10;&#10;Description automatically generated with low confidence">
            <a:extLst>
              <a:ext uri="{FF2B5EF4-FFF2-40B4-BE49-F238E27FC236}">
                <a16:creationId xmlns:a16="http://schemas.microsoft.com/office/drawing/2014/main" id="{FB459603-4DF4-4CA0-B6CA-0D7B588134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1483" y="3128001"/>
            <a:ext cx="526383" cy="457200"/>
          </a:xfrm>
          <a:prstGeom prst="flowChartConnector">
            <a:avLst/>
          </a:prstGeom>
        </p:spPr>
      </p:pic>
      <p:pic>
        <p:nvPicPr>
          <p:cNvPr id="40" name="Picture 39" descr="A picture containing transport, gear&#10;&#10;Description automatically generated">
            <a:extLst>
              <a:ext uri="{FF2B5EF4-FFF2-40B4-BE49-F238E27FC236}">
                <a16:creationId xmlns:a16="http://schemas.microsoft.com/office/drawing/2014/main" id="{E9FCE65C-5974-4BF3-922B-9CCC6ECE53B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20246" y="3128001"/>
            <a:ext cx="540658" cy="457200"/>
          </a:xfrm>
          <a:prstGeom prst="flowChartConnector">
            <a:avLst/>
          </a:prstGeom>
        </p:spPr>
      </p:pic>
      <p:pic>
        <p:nvPicPr>
          <p:cNvPr id="42" name="Picture 41" descr="A picture containing gear&#10;&#10;Description automatically generated">
            <a:extLst>
              <a:ext uri="{FF2B5EF4-FFF2-40B4-BE49-F238E27FC236}">
                <a16:creationId xmlns:a16="http://schemas.microsoft.com/office/drawing/2014/main" id="{1458772D-AE5C-4E20-AEDB-0C39016B6BD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007275" y="3146751"/>
            <a:ext cx="466595" cy="457200"/>
          </a:xfrm>
          <a:prstGeom prst="flowChartConnector">
            <a:avLst/>
          </a:prstGeom>
        </p:spPr>
      </p:pic>
      <p:pic>
        <p:nvPicPr>
          <p:cNvPr id="44" name="Picture 43" descr="A picture containing clipart&#10;&#10;Description automatically generated">
            <a:extLst>
              <a:ext uri="{FF2B5EF4-FFF2-40B4-BE49-F238E27FC236}">
                <a16:creationId xmlns:a16="http://schemas.microsoft.com/office/drawing/2014/main" id="{532D424E-3AB8-4E7C-8BCC-48F3054817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50060" y="3141098"/>
            <a:ext cx="450575" cy="457200"/>
          </a:xfrm>
          <a:prstGeom prst="flowChartConnector">
            <a:avLst/>
          </a:prstGeom>
        </p:spPr>
      </p:pic>
      <p:pic>
        <p:nvPicPr>
          <p:cNvPr id="46" name="Picture 45" descr="A picture containing text, clipart&#10;&#10;Description automatically generated">
            <a:extLst>
              <a:ext uri="{FF2B5EF4-FFF2-40B4-BE49-F238E27FC236}">
                <a16:creationId xmlns:a16="http://schemas.microsoft.com/office/drawing/2014/main" id="{09D109EE-25D8-4454-A4A1-09B9FAA1307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893930" y="3161247"/>
            <a:ext cx="534573" cy="457200"/>
          </a:xfrm>
          <a:prstGeom prst="flowChartConnector">
            <a:avLst/>
          </a:prstGeom>
        </p:spPr>
      </p:pic>
      <p:pic>
        <p:nvPicPr>
          <p:cNvPr id="48" name="Picture 47" descr="Shape&#10;&#10;Description automatically generated with low confidence">
            <a:extLst>
              <a:ext uri="{FF2B5EF4-FFF2-40B4-BE49-F238E27FC236}">
                <a16:creationId xmlns:a16="http://schemas.microsoft.com/office/drawing/2014/main" id="{86FF6333-34B4-44ED-BB55-7D779029893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02663" y="3167478"/>
            <a:ext cx="526383" cy="457200"/>
          </a:xfrm>
          <a:prstGeom prst="flowChartConnector">
            <a:avLst/>
          </a:prstGeom>
        </p:spPr>
      </p:pic>
      <p:pic>
        <p:nvPicPr>
          <p:cNvPr id="52" name="Picture 51" descr="A picture containing text, clipart&#10;&#10;Description automatically generated">
            <a:extLst>
              <a:ext uri="{FF2B5EF4-FFF2-40B4-BE49-F238E27FC236}">
                <a16:creationId xmlns:a16="http://schemas.microsoft.com/office/drawing/2014/main" id="{35D27756-F764-4540-8D53-4D4AF54F400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75025" y="3158311"/>
            <a:ext cx="534573" cy="457200"/>
          </a:xfrm>
          <a:prstGeom prst="flowChartConnector">
            <a:avLst/>
          </a:prstGeom>
        </p:spPr>
      </p:pic>
      <p:pic>
        <p:nvPicPr>
          <p:cNvPr id="53" name="Picture 52" descr="A picture containing transport, gear&#10;&#10;Description automatically generated">
            <a:extLst>
              <a:ext uri="{FF2B5EF4-FFF2-40B4-BE49-F238E27FC236}">
                <a16:creationId xmlns:a16="http://schemas.microsoft.com/office/drawing/2014/main" id="{0CBF017D-9FE0-466A-A385-071700EDB7C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60809" y="4285963"/>
            <a:ext cx="540658" cy="457200"/>
          </a:xfrm>
          <a:prstGeom prst="flowChartConnector">
            <a:avLst/>
          </a:prstGeom>
        </p:spPr>
      </p:pic>
      <p:pic>
        <p:nvPicPr>
          <p:cNvPr id="54" name="Picture 53" descr="A picture containing gear&#10;&#10;Description automatically generated">
            <a:extLst>
              <a:ext uri="{FF2B5EF4-FFF2-40B4-BE49-F238E27FC236}">
                <a16:creationId xmlns:a16="http://schemas.microsoft.com/office/drawing/2014/main" id="{AAC8B1C3-A2CE-4D96-98D8-858EA9EFFD4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596119" y="3054080"/>
            <a:ext cx="466595" cy="457200"/>
          </a:xfrm>
          <a:prstGeom prst="flowChartConnector">
            <a:avLst/>
          </a:prstGeom>
        </p:spPr>
      </p:pic>
      <p:pic>
        <p:nvPicPr>
          <p:cNvPr id="55" name="Picture 54" descr="A picture containing clipart&#10;&#10;Description automatically generated">
            <a:extLst>
              <a:ext uri="{FF2B5EF4-FFF2-40B4-BE49-F238E27FC236}">
                <a16:creationId xmlns:a16="http://schemas.microsoft.com/office/drawing/2014/main" id="{A98F7C91-DB70-471A-B247-5DE1E455000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41509" y="4311936"/>
            <a:ext cx="450575" cy="457200"/>
          </a:xfrm>
          <a:prstGeom prst="flowChartConnector">
            <a:avLst/>
          </a:prstGeom>
        </p:spPr>
      </p:pic>
      <p:pic>
        <p:nvPicPr>
          <p:cNvPr id="57" name="Picture 56" descr="A picture containing transport, gear&#10;&#10;Description automatically generated">
            <a:extLst>
              <a:ext uri="{FF2B5EF4-FFF2-40B4-BE49-F238E27FC236}">
                <a16:creationId xmlns:a16="http://schemas.microsoft.com/office/drawing/2014/main" id="{97C8D578-68DE-470E-90E2-192966622B3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402827" y="2549698"/>
            <a:ext cx="540658" cy="457200"/>
          </a:xfrm>
          <a:prstGeom prst="flowChartConnector">
            <a:avLst/>
          </a:prstGeom>
        </p:spPr>
      </p:pic>
      <p:pic>
        <p:nvPicPr>
          <p:cNvPr id="59" name="Picture 58" descr="A picture containing transport, gear&#10;&#10;Description automatically generated">
            <a:extLst>
              <a:ext uri="{FF2B5EF4-FFF2-40B4-BE49-F238E27FC236}">
                <a16:creationId xmlns:a16="http://schemas.microsoft.com/office/drawing/2014/main" id="{B1249786-564C-42B5-BE51-A99FE0E0A92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57415" y="3705243"/>
            <a:ext cx="540658" cy="457200"/>
          </a:xfrm>
          <a:prstGeom prst="flowChartConnector">
            <a:avLst/>
          </a:prstGeom>
        </p:spPr>
      </p:pic>
      <p:pic>
        <p:nvPicPr>
          <p:cNvPr id="60" name="Picture 59" descr="A picture containing gear&#10;&#10;Description automatically generated">
            <a:extLst>
              <a:ext uri="{FF2B5EF4-FFF2-40B4-BE49-F238E27FC236}">
                <a16:creationId xmlns:a16="http://schemas.microsoft.com/office/drawing/2014/main" id="{CBFBD00E-83B9-4AD1-BDC4-DE45C4FB938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89942" y="3816964"/>
            <a:ext cx="466595" cy="457200"/>
          </a:xfrm>
          <a:prstGeom prst="flowChartConnector">
            <a:avLst/>
          </a:prstGeom>
        </p:spPr>
      </p:pic>
      <p:pic>
        <p:nvPicPr>
          <p:cNvPr id="61" name="Picture 60" descr="A picture containing gear&#10;&#10;Description automatically generated">
            <a:extLst>
              <a:ext uri="{FF2B5EF4-FFF2-40B4-BE49-F238E27FC236}">
                <a16:creationId xmlns:a16="http://schemas.microsoft.com/office/drawing/2014/main" id="{13B3FD5C-FE29-496A-A990-977F93D004D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56761" y="3071435"/>
            <a:ext cx="466595" cy="457200"/>
          </a:xfrm>
          <a:prstGeom prst="flowChartConnector">
            <a:avLst/>
          </a:prstGeom>
        </p:spPr>
      </p:pic>
      <p:pic>
        <p:nvPicPr>
          <p:cNvPr id="63" name="Picture 62" descr="A picture containing clipart&#10;&#10;Description automatically generated">
            <a:extLst>
              <a:ext uri="{FF2B5EF4-FFF2-40B4-BE49-F238E27FC236}">
                <a16:creationId xmlns:a16="http://schemas.microsoft.com/office/drawing/2014/main" id="{6A072060-F9B8-40FB-91E1-30BAC751CC3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59862" y="3105508"/>
            <a:ext cx="450575" cy="457200"/>
          </a:xfrm>
          <a:prstGeom prst="flowChartConnector">
            <a:avLst/>
          </a:prstGeom>
        </p:spPr>
      </p:pic>
      <p:grpSp>
        <p:nvGrpSpPr>
          <p:cNvPr id="64" name="Group 63">
            <a:extLst>
              <a:ext uri="{FF2B5EF4-FFF2-40B4-BE49-F238E27FC236}">
                <a16:creationId xmlns:a16="http://schemas.microsoft.com/office/drawing/2014/main" id="{E2487B9C-E299-4B29-8654-6596257AE1A6}"/>
              </a:ext>
            </a:extLst>
          </p:cNvPr>
          <p:cNvGrpSpPr/>
          <p:nvPr/>
        </p:nvGrpSpPr>
        <p:grpSpPr>
          <a:xfrm>
            <a:off x="5666030" y="843025"/>
            <a:ext cx="1752477" cy="1524793"/>
            <a:chOff x="5666030" y="843025"/>
            <a:chExt cx="1752477" cy="1524793"/>
          </a:xfrm>
        </p:grpSpPr>
        <p:pic>
          <p:nvPicPr>
            <p:cNvPr id="1028" name="Picture 4" descr="Agriculture, bag, farming, fertilizer, gardening, plant icon - Download on  Iconfinder">
              <a:extLst>
                <a:ext uri="{FF2B5EF4-FFF2-40B4-BE49-F238E27FC236}">
                  <a16:creationId xmlns:a16="http://schemas.microsoft.com/office/drawing/2014/main" id="{A7B8E35C-EE88-443F-A9F7-EFFA6EA3765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66030" y="843025"/>
              <a:ext cx="753932" cy="753932"/>
            </a:xfrm>
            <a:prstGeom prst="rect">
              <a:avLst/>
            </a:prstGeom>
            <a:noFill/>
            <a:extLst>
              <a:ext uri="{909E8E84-426E-40DD-AFC4-6F175D3DCCD1}">
                <a14:hiddenFill xmlns:a14="http://schemas.microsoft.com/office/drawing/2010/main">
                  <a:solidFill>
                    <a:srgbClr val="FFFFFF"/>
                  </a:solidFill>
                </a14:hiddenFill>
              </a:ext>
            </a:extLst>
          </p:spPr>
        </p:pic>
        <p:sp>
          <p:nvSpPr>
            <p:cNvPr id="65" name="Arrow: Right 64">
              <a:extLst>
                <a:ext uri="{FF2B5EF4-FFF2-40B4-BE49-F238E27FC236}">
                  <a16:creationId xmlns:a16="http://schemas.microsoft.com/office/drawing/2014/main" id="{28DC9CB5-E743-4E88-B125-B16FBD189533}"/>
                </a:ext>
              </a:extLst>
            </p:cNvPr>
            <p:cNvSpPr/>
            <p:nvPr/>
          </p:nvSpPr>
          <p:spPr>
            <a:xfrm rot="5400000">
              <a:off x="5691723" y="1808055"/>
              <a:ext cx="686837" cy="432690"/>
            </a:xfrm>
            <a:prstGeom prst="rightArrow">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4F64050-8719-488B-A341-AC7142598683}"/>
                </a:ext>
              </a:extLst>
            </p:cNvPr>
            <p:cNvSpPr txBox="1"/>
            <p:nvPr/>
          </p:nvSpPr>
          <p:spPr>
            <a:xfrm>
              <a:off x="6175513" y="1669205"/>
              <a:ext cx="1242994" cy="523220"/>
            </a:xfrm>
            <a:prstGeom prst="rect">
              <a:avLst/>
            </a:prstGeom>
            <a:noFill/>
          </p:spPr>
          <p:txBody>
            <a:bodyPr wrap="square" rtlCol="0">
              <a:spAutoFit/>
            </a:bodyPr>
            <a:lstStyle/>
            <a:p>
              <a:r>
                <a:rPr lang="en-US" sz="1400" dirty="0"/>
                <a:t>Agricultural management</a:t>
              </a:r>
            </a:p>
          </p:txBody>
        </p:sp>
      </p:grpSp>
      <p:grpSp>
        <p:nvGrpSpPr>
          <p:cNvPr id="71" name="Group 70">
            <a:extLst>
              <a:ext uri="{FF2B5EF4-FFF2-40B4-BE49-F238E27FC236}">
                <a16:creationId xmlns:a16="http://schemas.microsoft.com/office/drawing/2014/main" id="{1732A9A0-39DD-46F0-B9A7-FBC1D5B9904A}"/>
              </a:ext>
            </a:extLst>
          </p:cNvPr>
          <p:cNvGrpSpPr/>
          <p:nvPr/>
        </p:nvGrpSpPr>
        <p:grpSpPr>
          <a:xfrm>
            <a:off x="7697028" y="1161780"/>
            <a:ext cx="2930963" cy="1642072"/>
            <a:chOff x="7697028" y="1161780"/>
            <a:chExt cx="2930963" cy="1642072"/>
          </a:xfrm>
        </p:grpSpPr>
        <p:grpSp>
          <p:nvGrpSpPr>
            <p:cNvPr id="68" name="Group 67">
              <a:extLst>
                <a:ext uri="{FF2B5EF4-FFF2-40B4-BE49-F238E27FC236}">
                  <a16:creationId xmlns:a16="http://schemas.microsoft.com/office/drawing/2014/main" id="{BA27FCC4-9451-4139-851F-C110E607E023}"/>
                </a:ext>
              </a:extLst>
            </p:cNvPr>
            <p:cNvGrpSpPr/>
            <p:nvPr/>
          </p:nvGrpSpPr>
          <p:grpSpPr>
            <a:xfrm>
              <a:off x="7697028" y="1161780"/>
              <a:ext cx="1619076" cy="1642072"/>
              <a:chOff x="7697028" y="1161780"/>
              <a:chExt cx="1619076" cy="1642072"/>
            </a:xfrm>
          </p:grpSpPr>
          <p:pic>
            <p:nvPicPr>
              <p:cNvPr id="1032" name="Picture 8" descr="Hill Clipart Mound - Cartoon Shovel In Dirt, HD Png Download - kindpng">
                <a:extLst>
                  <a:ext uri="{FF2B5EF4-FFF2-40B4-BE49-F238E27FC236}">
                    <a16:creationId xmlns:a16="http://schemas.microsoft.com/office/drawing/2014/main" id="{E6CFDFC4-AFEC-4976-853F-601B3F9E9D4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75025" y="1182382"/>
                <a:ext cx="941079" cy="997198"/>
              </a:xfrm>
              <a:prstGeom prst="rect">
                <a:avLst/>
              </a:prstGeom>
              <a:noFill/>
              <a:extLst>
                <a:ext uri="{909E8E84-426E-40DD-AFC4-6F175D3DCCD1}">
                  <a14:hiddenFill xmlns:a14="http://schemas.microsoft.com/office/drawing/2010/main">
                    <a:solidFill>
                      <a:srgbClr val="FFFFFF"/>
                    </a:solidFill>
                  </a14:hiddenFill>
                </a:ext>
              </a:extLst>
            </p:spPr>
          </p:pic>
          <p:sp>
            <p:nvSpPr>
              <p:cNvPr id="70" name="Arrow: Right 69">
                <a:extLst>
                  <a:ext uri="{FF2B5EF4-FFF2-40B4-BE49-F238E27FC236}">
                    <a16:creationId xmlns:a16="http://schemas.microsoft.com/office/drawing/2014/main" id="{6B6E495F-01F8-4635-B640-14415292E046}"/>
                  </a:ext>
                </a:extLst>
              </p:cNvPr>
              <p:cNvSpPr/>
              <p:nvPr/>
            </p:nvSpPr>
            <p:spPr>
              <a:xfrm rot="8175147">
                <a:off x="7751292" y="2371162"/>
                <a:ext cx="686837" cy="432690"/>
              </a:xfrm>
              <a:prstGeom prst="rightArrow">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7" name="Picture 66">
                <a:extLst>
                  <a:ext uri="{FF2B5EF4-FFF2-40B4-BE49-F238E27FC236}">
                    <a16:creationId xmlns:a16="http://schemas.microsoft.com/office/drawing/2014/main" id="{DA849374-6BD9-4B33-ABAB-F0E620883CCF}"/>
                  </a:ext>
                </a:extLst>
              </p:cNvPr>
              <p:cNvPicPr>
                <a:picLocks noChangeAspect="1"/>
              </p:cNvPicPr>
              <p:nvPr/>
            </p:nvPicPr>
            <p:blipFill>
              <a:blip r:embed="rId14"/>
              <a:stretch>
                <a:fillRect/>
              </a:stretch>
            </p:blipFill>
            <p:spPr>
              <a:xfrm>
                <a:off x="7697028" y="1161780"/>
                <a:ext cx="628650" cy="981075"/>
              </a:xfrm>
              <a:prstGeom prst="rect">
                <a:avLst/>
              </a:prstGeom>
            </p:spPr>
          </p:pic>
        </p:grpSp>
        <p:sp>
          <p:nvSpPr>
            <p:cNvPr id="69" name="TextBox 68">
              <a:extLst>
                <a:ext uri="{FF2B5EF4-FFF2-40B4-BE49-F238E27FC236}">
                  <a16:creationId xmlns:a16="http://schemas.microsoft.com/office/drawing/2014/main" id="{EB8FC7BD-E7D9-43E0-8FD9-85E202F00734}"/>
                </a:ext>
              </a:extLst>
            </p:cNvPr>
            <p:cNvSpPr txBox="1"/>
            <p:nvPr/>
          </p:nvSpPr>
          <p:spPr>
            <a:xfrm>
              <a:off x="8483066" y="2316125"/>
              <a:ext cx="2144925" cy="307777"/>
            </a:xfrm>
            <a:prstGeom prst="rect">
              <a:avLst/>
            </a:prstGeom>
            <a:noFill/>
          </p:spPr>
          <p:txBody>
            <a:bodyPr wrap="square" rtlCol="0">
              <a:spAutoFit/>
            </a:bodyPr>
            <a:lstStyle/>
            <a:p>
              <a:r>
                <a:rPr lang="en-US" sz="1400" dirty="0"/>
                <a:t>Soil types and properties</a:t>
              </a:r>
            </a:p>
          </p:txBody>
        </p:sp>
      </p:grpSp>
      <p:grpSp>
        <p:nvGrpSpPr>
          <p:cNvPr id="85" name="Group 84">
            <a:extLst>
              <a:ext uri="{FF2B5EF4-FFF2-40B4-BE49-F238E27FC236}">
                <a16:creationId xmlns:a16="http://schemas.microsoft.com/office/drawing/2014/main" id="{A95E2887-8614-4323-97B9-DE75B087CDCF}"/>
              </a:ext>
            </a:extLst>
          </p:cNvPr>
          <p:cNvGrpSpPr/>
          <p:nvPr/>
        </p:nvGrpSpPr>
        <p:grpSpPr>
          <a:xfrm>
            <a:off x="2441389" y="4811466"/>
            <a:ext cx="1885204" cy="1213600"/>
            <a:chOff x="2441389" y="4811466"/>
            <a:chExt cx="1885204" cy="1213600"/>
          </a:xfrm>
        </p:grpSpPr>
        <p:pic>
          <p:nvPicPr>
            <p:cNvPr id="1036" name="Picture 12" descr="Sunflower Seeds PNG Image - PurePNG | Free transparent CC0 PNG Image Library">
              <a:extLst>
                <a:ext uri="{FF2B5EF4-FFF2-40B4-BE49-F238E27FC236}">
                  <a16:creationId xmlns:a16="http://schemas.microsoft.com/office/drawing/2014/main" id="{69A04B6C-5046-4302-9BAA-F587E5FC4ED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441389" y="5045334"/>
              <a:ext cx="975378" cy="979732"/>
            </a:xfrm>
            <a:prstGeom prst="rect">
              <a:avLst/>
            </a:prstGeom>
            <a:noFill/>
            <a:extLst>
              <a:ext uri="{909E8E84-426E-40DD-AFC4-6F175D3DCCD1}">
                <a14:hiddenFill xmlns:a14="http://schemas.microsoft.com/office/drawing/2010/main">
                  <a:solidFill>
                    <a:srgbClr val="FFFFFF"/>
                  </a:solidFill>
                </a14:hiddenFill>
              </a:ext>
            </a:extLst>
          </p:spPr>
        </p:pic>
        <p:sp>
          <p:nvSpPr>
            <p:cNvPr id="78" name="Arrow: Right 77">
              <a:extLst>
                <a:ext uri="{FF2B5EF4-FFF2-40B4-BE49-F238E27FC236}">
                  <a16:creationId xmlns:a16="http://schemas.microsoft.com/office/drawing/2014/main" id="{4388570A-CA78-4812-9283-97F9D23B4B45}"/>
                </a:ext>
              </a:extLst>
            </p:cNvPr>
            <p:cNvSpPr/>
            <p:nvPr/>
          </p:nvSpPr>
          <p:spPr>
            <a:xfrm rot="19455269">
              <a:off x="3689773" y="4811466"/>
              <a:ext cx="636820" cy="432690"/>
            </a:xfrm>
            <a:prstGeom prst="rightArrow">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33F738F0-181E-4CCC-8D3D-B14FB9E5D61C}"/>
                </a:ext>
              </a:extLst>
            </p:cNvPr>
            <p:cNvSpPr txBox="1"/>
            <p:nvPr/>
          </p:nvSpPr>
          <p:spPr>
            <a:xfrm>
              <a:off x="3446225" y="5522303"/>
              <a:ext cx="851447" cy="307777"/>
            </a:xfrm>
            <a:prstGeom prst="rect">
              <a:avLst/>
            </a:prstGeom>
            <a:noFill/>
          </p:spPr>
          <p:txBody>
            <a:bodyPr wrap="square" rtlCol="0">
              <a:spAutoFit/>
            </a:bodyPr>
            <a:lstStyle/>
            <a:p>
              <a:r>
                <a:rPr lang="en-US" sz="1400" dirty="0"/>
                <a:t>Seeds</a:t>
              </a:r>
            </a:p>
          </p:txBody>
        </p:sp>
      </p:grpSp>
      <p:grpSp>
        <p:nvGrpSpPr>
          <p:cNvPr id="74" name="Group 73">
            <a:extLst>
              <a:ext uri="{FF2B5EF4-FFF2-40B4-BE49-F238E27FC236}">
                <a16:creationId xmlns:a16="http://schemas.microsoft.com/office/drawing/2014/main" id="{216819BE-5E93-4351-A90E-28DAEB3F3854}"/>
              </a:ext>
            </a:extLst>
          </p:cNvPr>
          <p:cNvGrpSpPr/>
          <p:nvPr/>
        </p:nvGrpSpPr>
        <p:grpSpPr>
          <a:xfrm>
            <a:off x="4152838" y="5458468"/>
            <a:ext cx="2903923" cy="1395594"/>
            <a:chOff x="4152838" y="5458468"/>
            <a:chExt cx="2903923" cy="1395594"/>
          </a:xfrm>
        </p:grpSpPr>
        <p:pic>
          <p:nvPicPr>
            <p:cNvPr id="1040" name="Picture 16" descr="Plants Vs Zombies PNG Free Download | PNG Mart">
              <a:extLst>
                <a:ext uri="{FF2B5EF4-FFF2-40B4-BE49-F238E27FC236}">
                  <a16:creationId xmlns:a16="http://schemas.microsoft.com/office/drawing/2014/main" id="{8D91B38D-5844-4824-8A06-3FDDE1A30F50}"/>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152838" y="6055316"/>
              <a:ext cx="1262636" cy="772198"/>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B5C0BBFA-CF5B-4BB6-AAEA-21993360646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flipH="1">
              <a:off x="4985279" y="6014975"/>
              <a:ext cx="1103025" cy="839087"/>
            </a:xfrm>
            <a:prstGeom prst="rect">
              <a:avLst/>
            </a:prstGeom>
            <a:noFill/>
            <a:extLst>
              <a:ext uri="{909E8E84-426E-40DD-AFC4-6F175D3DCCD1}">
                <a14:hiddenFill xmlns:a14="http://schemas.microsoft.com/office/drawing/2010/main">
                  <a:solidFill>
                    <a:srgbClr val="FFFFFF"/>
                  </a:solidFill>
                </a14:hiddenFill>
              </a:ext>
            </a:extLst>
          </p:spPr>
        </p:pic>
        <p:sp>
          <p:nvSpPr>
            <p:cNvPr id="88" name="Arrow: Right 87">
              <a:extLst>
                <a:ext uri="{FF2B5EF4-FFF2-40B4-BE49-F238E27FC236}">
                  <a16:creationId xmlns:a16="http://schemas.microsoft.com/office/drawing/2014/main" id="{ADB8128A-D6F5-4941-A42F-F873FF840EF2}"/>
                </a:ext>
              </a:extLst>
            </p:cNvPr>
            <p:cNvSpPr/>
            <p:nvPr/>
          </p:nvSpPr>
          <p:spPr>
            <a:xfrm rot="16963390">
              <a:off x="4948373" y="5560533"/>
              <a:ext cx="636820" cy="432690"/>
            </a:xfrm>
            <a:prstGeom prst="rightArrow">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FD2B5F38-4EB7-4AA3-AE6A-E8D69E748CC3}"/>
                </a:ext>
              </a:extLst>
            </p:cNvPr>
            <p:cNvSpPr txBox="1"/>
            <p:nvPr/>
          </p:nvSpPr>
          <p:spPr>
            <a:xfrm>
              <a:off x="5794125" y="6417084"/>
              <a:ext cx="1262636" cy="307777"/>
            </a:xfrm>
            <a:prstGeom prst="rect">
              <a:avLst/>
            </a:prstGeom>
            <a:noFill/>
          </p:spPr>
          <p:txBody>
            <a:bodyPr wrap="square" rtlCol="0">
              <a:spAutoFit/>
            </a:bodyPr>
            <a:lstStyle/>
            <a:p>
              <a:r>
                <a:rPr lang="en-US" sz="1400" dirty="0"/>
                <a:t>Plant species</a:t>
              </a:r>
            </a:p>
          </p:txBody>
        </p:sp>
      </p:grpSp>
      <p:grpSp>
        <p:nvGrpSpPr>
          <p:cNvPr id="83" name="Group 82">
            <a:extLst>
              <a:ext uri="{FF2B5EF4-FFF2-40B4-BE49-F238E27FC236}">
                <a16:creationId xmlns:a16="http://schemas.microsoft.com/office/drawing/2014/main" id="{948DC85A-28CE-4E5C-99B1-BAF1B4434DBF}"/>
              </a:ext>
            </a:extLst>
          </p:cNvPr>
          <p:cNvGrpSpPr/>
          <p:nvPr/>
        </p:nvGrpSpPr>
        <p:grpSpPr>
          <a:xfrm>
            <a:off x="7639877" y="4547403"/>
            <a:ext cx="2110734" cy="1036055"/>
            <a:chOff x="7639877" y="4547403"/>
            <a:chExt cx="2110734" cy="1036055"/>
          </a:xfrm>
        </p:grpSpPr>
        <p:pic>
          <p:nvPicPr>
            <p:cNvPr id="79" name="Picture 78">
              <a:extLst>
                <a:ext uri="{FF2B5EF4-FFF2-40B4-BE49-F238E27FC236}">
                  <a16:creationId xmlns:a16="http://schemas.microsoft.com/office/drawing/2014/main" id="{4D794E3A-672A-4A8A-94AB-C2402C8DEEE8}"/>
                </a:ext>
              </a:extLst>
            </p:cNvPr>
            <p:cNvPicPr>
              <a:picLocks noChangeAspect="1"/>
            </p:cNvPicPr>
            <p:nvPr/>
          </p:nvPicPr>
          <p:blipFill>
            <a:blip r:embed="rId18"/>
            <a:stretch>
              <a:fillRect/>
            </a:stretch>
          </p:blipFill>
          <p:spPr>
            <a:xfrm>
              <a:off x="8370262" y="4840566"/>
              <a:ext cx="554650" cy="638175"/>
            </a:xfrm>
            <a:prstGeom prst="rect">
              <a:avLst/>
            </a:prstGeom>
          </p:spPr>
        </p:pic>
        <p:pic>
          <p:nvPicPr>
            <p:cNvPr id="81" name="Picture 80">
              <a:extLst>
                <a:ext uri="{FF2B5EF4-FFF2-40B4-BE49-F238E27FC236}">
                  <a16:creationId xmlns:a16="http://schemas.microsoft.com/office/drawing/2014/main" id="{264078E2-D883-4177-AEFF-FC5C75156344}"/>
                </a:ext>
              </a:extLst>
            </p:cNvPr>
            <p:cNvPicPr>
              <a:picLocks noChangeAspect="1"/>
            </p:cNvPicPr>
            <p:nvPr/>
          </p:nvPicPr>
          <p:blipFill>
            <a:blip r:embed="rId19"/>
            <a:stretch>
              <a:fillRect/>
            </a:stretch>
          </p:blipFill>
          <p:spPr>
            <a:xfrm>
              <a:off x="8953026" y="5031007"/>
              <a:ext cx="433388" cy="552451"/>
            </a:xfrm>
            <a:prstGeom prst="rect">
              <a:avLst/>
            </a:prstGeom>
          </p:spPr>
        </p:pic>
        <p:sp>
          <p:nvSpPr>
            <p:cNvPr id="98" name="Arrow: Right 97">
              <a:extLst>
                <a:ext uri="{FF2B5EF4-FFF2-40B4-BE49-F238E27FC236}">
                  <a16:creationId xmlns:a16="http://schemas.microsoft.com/office/drawing/2014/main" id="{C5AC9C89-228B-4198-957E-331240840295}"/>
                </a:ext>
              </a:extLst>
            </p:cNvPr>
            <p:cNvSpPr/>
            <p:nvPr/>
          </p:nvSpPr>
          <p:spPr>
            <a:xfrm rot="12718809">
              <a:off x="7639877" y="4547403"/>
              <a:ext cx="666370" cy="432690"/>
            </a:xfrm>
            <a:prstGeom prst="rightArrow">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C875A334-24A9-4ED1-882A-25DEC2488AAE}"/>
                </a:ext>
              </a:extLst>
            </p:cNvPr>
            <p:cNvSpPr txBox="1"/>
            <p:nvPr/>
          </p:nvSpPr>
          <p:spPr>
            <a:xfrm>
              <a:off x="8738669" y="4737557"/>
              <a:ext cx="1011942" cy="307777"/>
            </a:xfrm>
            <a:prstGeom prst="rect">
              <a:avLst/>
            </a:prstGeom>
            <a:noFill/>
          </p:spPr>
          <p:txBody>
            <a:bodyPr wrap="square" rtlCol="0">
              <a:spAutoFit/>
            </a:bodyPr>
            <a:lstStyle/>
            <a:p>
              <a:r>
                <a:rPr lang="en-US" sz="1400" dirty="0"/>
                <a:t>Insects</a:t>
              </a:r>
            </a:p>
          </p:txBody>
        </p:sp>
      </p:grpSp>
      <p:grpSp>
        <p:nvGrpSpPr>
          <p:cNvPr id="84" name="Group 83">
            <a:extLst>
              <a:ext uri="{FF2B5EF4-FFF2-40B4-BE49-F238E27FC236}">
                <a16:creationId xmlns:a16="http://schemas.microsoft.com/office/drawing/2014/main" id="{0FA64559-37C5-49EF-83FE-D4F3D046955F}"/>
              </a:ext>
            </a:extLst>
          </p:cNvPr>
          <p:cNvGrpSpPr/>
          <p:nvPr/>
        </p:nvGrpSpPr>
        <p:grpSpPr>
          <a:xfrm>
            <a:off x="6931080" y="5321701"/>
            <a:ext cx="2434471" cy="1362990"/>
            <a:chOff x="6931080" y="5321701"/>
            <a:chExt cx="2434471" cy="1362990"/>
          </a:xfrm>
        </p:grpSpPr>
        <p:pic>
          <p:nvPicPr>
            <p:cNvPr id="76" name="Picture 75">
              <a:extLst>
                <a:ext uri="{FF2B5EF4-FFF2-40B4-BE49-F238E27FC236}">
                  <a16:creationId xmlns:a16="http://schemas.microsoft.com/office/drawing/2014/main" id="{F43E3E4B-B938-46CD-8823-4FCC8F1A0FE7}"/>
                </a:ext>
              </a:extLst>
            </p:cNvPr>
            <p:cNvPicPr>
              <a:picLocks noChangeAspect="1"/>
            </p:cNvPicPr>
            <p:nvPr/>
          </p:nvPicPr>
          <p:blipFill>
            <a:blip r:embed="rId20"/>
            <a:stretch>
              <a:fillRect/>
            </a:stretch>
          </p:blipFill>
          <p:spPr>
            <a:xfrm>
              <a:off x="7350607" y="6027466"/>
              <a:ext cx="742950" cy="657225"/>
            </a:xfrm>
            <a:prstGeom prst="rect">
              <a:avLst/>
            </a:prstGeom>
          </p:spPr>
        </p:pic>
        <p:sp>
          <p:nvSpPr>
            <p:cNvPr id="97" name="Arrow: Right 96">
              <a:extLst>
                <a:ext uri="{FF2B5EF4-FFF2-40B4-BE49-F238E27FC236}">
                  <a16:creationId xmlns:a16="http://schemas.microsoft.com/office/drawing/2014/main" id="{0DF0FF74-FC4A-40CA-94F2-DE5CD1A29EC9}"/>
                </a:ext>
              </a:extLst>
            </p:cNvPr>
            <p:cNvSpPr/>
            <p:nvPr/>
          </p:nvSpPr>
          <p:spPr>
            <a:xfrm rot="14140885">
              <a:off x="6829015" y="5423766"/>
              <a:ext cx="636820" cy="432690"/>
            </a:xfrm>
            <a:prstGeom prst="rightArrow">
              <a:avLst/>
            </a:prstGeo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a:extLst>
                <a:ext uri="{FF2B5EF4-FFF2-40B4-BE49-F238E27FC236}">
                  <a16:creationId xmlns:a16="http://schemas.microsoft.com/office/drawing/2014/main" id="{0C2D69A2-91EE-4C8C-9888-5469CA439228}"/>
                </a:ext>
              </a:extLst>
            </p:cNvPr>
            <p:cNvSpPr txBox="1"/>
            <p:nvPr/>
          </p:nvSpPr>
          <p:spPr>
            <a:xfrm>
              <a:off x="7895923" y="5982251"/>
              <a:ext cx="1469628" cy="523220"/>
            </a:xfrm>
            <a:prstGeom prst="rect">
              <a:avLst/>
            </a:prstGeom>
            <a:noFill/>
          </p:spPr>
          <p:txBody>
            <a:bodyPr wrap="square" rtlCol="0">
              <a:spAutoFit/>
            </a:bodyPr>
            <a:lstStyle/>
            <a:p>
              <a:r>
                <a:rPr lang="en-US" sz="1400" dirty="0"/>
                <a:t>Herbivore and phytopathogen</a:t>
              </a:r>
            </a:p>
          </p:txBody>
        </p:sp>
      </p:grpSp>
      <p:sp>
        <p:nvSpPr>
          <p:cNvPr id="86" name="TextBox 85">
            <a:extLst>
              <a:ext uri="{FF2B5EF4-FFF2-40B4-BE49-F238E27FC236}">
                <a16:creationId xmlns:a16="http://schemas.microsoft.com/office/drawing/2014/main" id="{D413BA86-C83A-48BB-80F1-700413F3DB1F}"/>
              </a:ext>
            </a:extLst>
          </p:cNvPr>
          <p:cNvSpPr txBox="1"/>
          <p:nvPr/>
        </p:nvSpPr>
        <p:spPr>
          <a:xfrm>
            <a:off x="299313" y="997716"/>
            <a:ext cx="2340307" cy="369332"/>
          </a:xfrm>
          <a:prstGeom prst="rect">
            <a:avLst/>
          </a:prstGeom>
          <a:noFill/>
        </p:spPr>
        <p:txBody>
          <a:bodyPr wrap="square" rtlCol="0">
            <a:spAutoFit/>
          </a:bodyPr>
          <a:lstStyle/>
          <a:p>
            <a:pPr marL="285750" indent="-285750">
              <a:buFont typeface="Arial" panose="020B0604020202020204" pitchFamily="34" charset="0"/>
              <a:buChar char="•"/>
            </a:pPr>
            <a:r>
              <a:rPr lang="en-US" dirty="0"/>
              <a:t>Abiotic factors:</a:t>
            </a:r>
          </a:p>
        </p:txBody>
      </p:sp>
      <p:sp>
        <p:nvSpPr>
          <p:cNvPr id="105" name="TextBox 104">
            <a:extLst>
              <a:ext uri="{FF2B5EF4-FFF2-40B4-BE49-F238E27FC236}">
                <a16:creationId xmlns:a16="http://schemas.microsoft.com/office/drawing/2014/main" id="{0ACD264D-A5F9-40E7-88E9-E71B36FDE07B}"/>
              </a:ext>
            </a:extLst>
          </p:cNvPr>
          <p:cNvSpPr txBox="1"/>
          <p:nvPr/>
        </p:nvSpPr>
        <p:spPr>
          <a:xfrm>
            <a:off x="299312" y="4298192"/>
            <a:ext cx="2340307" cy="369332"/>
          </a:xfrm>
          <a:prstGeom prst="rect">
            <a:avLst/>
          </a:prstGeom>
          <a:noFill/>
        </p:spPr>
        <p:txBody>
          <a:bodyPr wrap="square" rtlCol="0">
            <a:spAutoFit/>
          </a:bodyPr>
          <a:lstStyle/>
          <a:p>
            <a:pPr marL="285750" indent="-285750">
              <a:buFont typeface="Arial" panose="020B0604020202020204" pitchFamily="34" charset="0"/>
              <a:buChar char="•"/>
            </a:pPr>
            <a:r>
              <a:rPr lang="en-US" dirty="0"/>
              <a:t>Biotic factors:</a:t>
            </a:r>
          </a:p>
        </p:txBody>
      </p:sp>
      <p:grpSp>
        <p:nvGrpSpPr>
          <p:cNvPr id="103" name="Group 102">
            <a:extLst>
              <a:ext uri="{FF2B5EF4-FFF2-40B4-BE49-F238E27FC236}">
                <a16:creationId xmlns:a16="http://schemas.microsoft.com/office/drawing/2014/main" id="{FE9601DE-36B4-424C-A598-0DC18F4EB0DA}"/>
              </a:ext>
            </a:extLst>
          </p:cNvPr>
          <p:cNvGrpSpPr/>
          <p:nvPr/>
        </p:nvGrpSpPr>
        <p:grpSpPr>
          <a:xfrm>
            <a:off x="6846253" y="3482431"/>
            <a:ext cx="3825626" cy="2572885"/>
            <a:chOff x="6846253" y="3482431"/>
            <a:chExt cx="3825626" cy="2572885"/>
          </a:xfrm>
        </p:grpSpPr>
        <p:grpSp>
          <p:nvGrpSpPr>
            <p:cNvPr id="101" name="Group 100">
              <a:extLst>
                <a:ext uri="{FF2B5EF4-FFF2-40B4-BE49-F238E27FC236}">
                  <a16:creationId xmlns:a16="http://schemas.microsoft.com/office/drawing/2014/main" id="{5C372D3E-D1A7-4E1A-9F4B-96AFD0FE0A88}"/>
                </a:ext>
              </a:extLst>
            </p:cNvPr>
            <p:cNvGrpSpPr/>
            <p:nvPr/>
          </p:nvGrpSpPr>
          <p:grpSpPr>
            <a:xfrm>
              <a:off x="6846253" y="3482431"/>
              <a:ext cx="3825626" cy="2572885"/>
              <a:chOff x="6846253" y="3482431"/>
              <a:chExt cx="3825626" cy="2572885"/>
            </a:xfrm>
          </p:grpSpPr>
          <p:sp>
            <p:nvSpPr>
              <p:cNvPr id="87" name="Flowchart: Extract 86">
                <a:extLst>
                  <a:ext uri="{FF2B5EF4-FFF2-40B4-BE49-F238E27FC236}">
                    <a16:creationId xmlns:a16="http://schemas.microsoft.com/office/drawing/2014/main" id="{20B71BF4-BE53-4ED1-9069-009037FE28B9}"/>
                  </a:ext>
                </a:extLst>
              </p:cNvPr>
              <p:cNvSpPr/>
              <p:nvPr/>
            </p:nvSpPr>
            <p:spPr>
              <a:xfrm rot="17109251">
                <a:off x="7008915" y="3528554"/>
                <a:ext cx="1178093" cy="1503417"/>
              </a:xfrm>
              <a:prstGeom prst="flowChartExtract">
                <a:avLst/>
              </a:prstGeom>
              <a:solidFill>
                <a:srgbClr val="9999FF">
                  <a:alpha val="2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a:extLst>
                  <a:ext uri="{FF2B5EF4-FFF2-40B4-BE49-F238E27FC236}">
                    <a16:creationId xmlns:a16="http://schemas.microsoft.com/office/drawing/2014/main" id="{BCB7839E-4A2B-4A37-9C75-107D555FA5A9}"/>
                  </a:ext>
                </a:extLst>
              </p:cNvPr>
              <p:cNvSpPr/>
              <p:nvPr/>
            </p:nvSpPr>
            <p:spPr>
              <a:xfrm>
                <a:off x="8137017" y="3482431"/>
                <a:ext cx="2534862" cy="2572885"/>
              </a:xfrm>
              <a:prstGeom prst="flowChartConnector">
                <a:avLst/>
              </a:prstGeom>
              <a:solidFill>
                <a:schemeClr val="bg1"/>
              </a:solidFill>
              <a:ln>
                <a:solidFill>
                  <a:schemeClr val="bg1">
                    <a:lumMod val="7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8" name="Picture 107" descr="A picture containing gear&#10;&#10;Description automatically generated">
                <a:extLst>
                  <a:ext uri="{FF2B5EF4-FFF2-40B4-BE49-F238E27FC236}">
                    <a16:creationId xmlns:a16="http://schemas.microsoft.com/office/drawing/2014/main" id="{4C2BC6AA-069E-4C9F-915D-7F96C728849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628400" y="3543166"/>
                <a:ext cx="1037313" cy="1016426"/>
              </a:xfrm>
              <a:prstGeom prst="flowChartConnector">
                <a:avLst/>
              </a:prstGeom>
            </p:spPr>
          </p:pic>
          <p:pic>
            <p:nvPicPr>
              <p:cNvPr id="109" name="Picture 108" descr="A picture containing transport, gear&#10;&#10;Description automatically generated">
                <a:extLst>
                  <a:ext uri="{FF2B5EF4-FFF2-40B4-BE49-F238E27FC236}">
                    <a16:creationId xmlns:a16="http://schemas.microsoft.com/office/drawing/2014/main" id="{C9D509AD-279D-4832-BA44-9E69F04056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74121" y="4558780"/>
                <a:ext cx="1008313" cy="852666"/>
              </a:xfrm>
              <a:prstGeom prst="flowChartConnector">
                <a:avLst/>
              </a:prstGeom>
            </p:spPr>
          </p:pic>
          <p:cxnSp>
            <p:nvCxnSpPr>
              <p:cNvPr id="95" name="Straight Connector 94">
                <a:extLst>
                  <a:ext uri="{FF2B5EF4-FFF2-40B4-BE49-F238E27FC236}">
                    <a16:creationId xmlns:a16="http://schemas.microsoft.com/office/drawing/2014/main" id="{44109650-0928-4938-B327-D5246FEA019C}"/>
                  </a:ext>
                </a:extLst>
              </p:cNvPr>
              <p:cNvCxnSpPr/>
              <p:nvPr/>
            </p:nvCxnSpPr>
            <p:spPr>
              <a:xfrm>
                <a:off x="9555528" y="4269066"/>
                <a:ext cx="291116" cy="327316"/>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16" name="Picture 115" descr="A picture containing text, clipart&#10;&#10;Description automatically generated">
                <a:extLst>
                  <a:ext uri="{FF2B5EF4-FFF2-40B4-BE49-F238E27FC236}">
                    <a16:creationId xmlns:a16="http://schemas.microsoft.com/office/drawing/2014/main" id="{55809840-EB76-43E5-B0D2-713B583DF447}"/>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394330" y="4690277"/>
                <a:ext cx="962880" cy="823515"/>
              </a:xfrm>
              <a:prstGeom prst="flowChartConnector">
                <a:avLst/>
              </a:prstGeom>
            </p:spPr>
          </p:pic>
          <p:cxnSp>
            <p:nvCxnSpPr>
              <p:cNvPr id="117" name="Straight Connector 116">
                <a:extLst>
                  <a:ext uri="{FF2B5EF4-FFF2-40B4-BE49-F238E27FC236}">
                    <a16:creationId xmlns:a16="http://schemas.microsoft.com/office/drawing/2014/main" id="{66CC1458-CE53-44AE-83DB-83CBD24C76C1}"/>
                  </a:ext>
                </a:extLst>
              </p:cNvPr>
              <p:cNvCxnSpPr>
                <a:cxnSpLocks/>
              </p:cNvCxnSpPr>
              <p:nvPr/>
            </p:nvCxnSpPr>
            <p:spPr>
              <a:xfrm flipV="1">
                <a:off x="9303199" y="5134217"/>
                <a:ext cx="321940" cy="5884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B50C9DBC-0E4B-4613-8801-8B75363D2D3C}"/>
                  </a:ext>
                </a:extLst>
              </p:cNvPr>
              <p:cNvCxnSpPr>
                <a:cxnSpLocks/>
              </p:cNvCxnSpPr>
              <p:nvPr/>
            </p:nvCxnSpPr>
            <p:spPr>
              <a:xfrm flipH="1">
                <a:off x="8961168" y="4500273"/>
                <a:ext cx="102816" cy="245783"/>
              </a:xfrm>
              <a:prstGeom prst="line">
                <a:avLst/>
              </a:prstGeom>
              <a:ln w="571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102" name="TextBox 101">
              <a:extLst>
                <a:ext uri="{FF2B5EF4-FFF2-40B4-BE49-F238E27FC236}">
                  <a16:creationId xmlns:a16="http://schemas.microsoft.com/office/drawing/2014/main" id="{943DA98F-A2A7-429E-A0FC-82BD624EA34A}"/>
                </a:ext>
              </a:extLst>
            </p:cNvPr>
            <p:cNvSpPr txBox="1"/>
            <p:nvPr/>
          </p:nvSpPr>
          <p:spPr>
            <a:xfrm>
              <a:off x="8939978" y="5508010"/>
              <a:ext cx="1621266" cy="523220"/>
            </a:xfrm>
            <a:prstGeom prst="rect">
              <a:avLst/>
            </a:prstGeom>
            <a:noFill/>
          </p:spPr>
          <p:txBody>
            <a:bodyPr wrap="square" rtlCol="0">
              <a:spAutoFit/>
            </a:bodyPr>
            <a:lstStyle/>
            <a:p>
              <a:r>
                <a:rPr lang="en-US" sz="1400" dirty="0"/>
                <a:t>Microbial interactions</a:t>
              </a:r>
            </a:p>
          </p:txBody>
        </p:sp>
      </p:grpSp>
    </p:spTree>
    <p:extLst>
      <p:ext uri="{BB962C8B-B14F-4D97-AF65-F5344CB8AC3E}">
        <p14:creationId xmlns:p14="http://schemas.microsoft.com/office/powerpoint/2010/main" val="3310821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additive="base">
                                        <p:cTn id="7" dur="500" fill="hold"/>
                                        <p:tgtEl>
                                          <p:spTgt spid="38"/>
                                        </p:tgtEl>
                                        <p:attrNameLst>
                                          <p:attrName>ppt_x</p:attrName>
                                        </p:attrNameLst>
                                      </p:cBhvr>
                                      <p:tavLst>
                                        <p:tav tm="0">
                                          <p:val>
                                            <p:strVal val="0-#ppt_w/2"/>
                                          </p:val>
                                        </p:tav>
                                        <p:tav tm="100000">
                                          <p:val>
                                            <p:strVal val="#ppt_x"/>
                                          </p:val>
                                        </p:tav>
                                      </p:tavLst>
                                    </p:anim>
                                    <p:anim calcmode="lin" valueType="num">
                                      <p:cBhvr additive="base">
                                        <p:cTn id="8" dur="500" fill="hold"/>
                                        <p:tgtEl>
                                          <p:spTgt spid="3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0-#ppt_w/2"/>
                                          </p:val>
                                        </p:tav>
                                        <p:tav tm="100000">
                                          <p:val>
                                            <p:strVal val="#ppt_x"/>
                                          </p:val>
                                        </p:tav>
                                      </p:tavLst>
                                    </p:anim>
                                    <p:anim calcmode="lin" valueType="num">
                                      <p:cBhvr additive="base">
                                        <p:cTn id="12" dur="500" fill="hold"/>
                                        <p:tgtEl>
                                          <p:spTgt spid="4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0-#ppt_w/2"/>
                                          </p:val>
                                        </p:tav>
                                        <p:tav tm="100000">
                                          <p:val>
                                            <p:strVal val="#ppt_x"/>
                                          </p:val>
                                        </p:tav>
                                      </p:tavLst>
                                    </p:anim>
                                    <p:anim calcmode="lin" valueType="num">
                                      <p:cBhvr additive="base">
                                        <p:cTn id="16" dur="500" fill="hold"/>
                                        <p:tgtEl>
                                          <p:spTgt spid="42"/>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0-#ppt_w/2"/>
                                          </p:val>
                                        </p:tav>
                                        <p:tav tm="100000">
                                          <p:val>
                                            <p:strVal val="#ppt_x"/>
                                          </p:val>
                                        </p:tav>
                                      </p:tavLst>
                                    </p:anim>
                                    <p:anim calcmode="lin" valueType="num">
                                      <p:cBhvr additive="base">
                                        <p:cTn id="24" dur="500" fill="hold"/>
                                        <p:tgtEl>
                                          <p:spTgt spid="46"/>
                                        </p:tgtEl>
                                        <p:attrNameLst>
                                          <p:attrName>ppt_y</p:attrName>
                                        </p:attrNameLst>
                                      </p:cBhvr>
                                      <p:tavLst>
                                        <p:tav tm="0">
                                          <p:val>
                                            <p:strVal val="#ppt_y"/>
                                          </p:val>
                                        </p:tav>
                                        <p:tav tm="100000">
                                          <p:val>
                                            <p:strVal val="#ppt_y"/>
                                          </p:val>
                                        </p:tav>
                                      </p:tavLst>
                                    </p:anim>
                                  </p:childTnLst>
                                </p:cTn>
                              </p:par>
                              <p:par>
                                <p:cTn id="25" presetID="8" presetClass="emph" presetSubtype="0" fill="hold" nodeType="withEffect">
                                  <p:stCondLst>
                                    <p:cond delay="0"/>
                                  </p:stCondLst>
                                  <p:childTnLst>
                                    <p:animRot by="21600000">
                                      <p:cBhvr>
                                        <p:cTn id="26" dur="2000" fill="hold"/>
                                        <p:tgtEl>
                                          <p:spTgt spid="38"/>
                                        </p:tgtEl>
                                        <p:attrNameLst>
                                          <p:attrName>r</p:attrName>
                                        </p:attrNameLst>
                                      </p:cBhvr>
                                    </p:animRot>
                                  </p:childTnLst>
                                </p:cTn>
                              </p:par>
                              <p:par>
                                <p:cTn id="27" presetID="8" presetClass="emph" presetSubtype="0" fill="hold" nodeType="withEffect">
                                  <p:stCondLst>
                                    <p:cond delay="0"/>
                                  </p:stCondLst>
                                  <p:childTnLst>
                                    <p:animRot by="21600000">
                                      <p:cBhvr>
                                        <p:cTn id="28" dur="2000" fill="hold"/>
                                        <p:tgtEl>
                                          <p:spTgt spid="40"/>
                                        </p:tgtEl>
                                        <p:attrNameLst>
                                          <p:attrName>r</p:attrName>
                                        </p:attrNameLst>
                                      </p:cBhvr>
                                    </p:animRot>
                                  </p:childTnLst>
                                </p:cTn>
                              </p:par>
                              <p:par>
                                <p:cTn id="29" presetID="8" presetClass="emph" presetSubtype="0" fill="hold" nodeType="withEffect">
                                  <p:stCondLst>
                                    <p:cond delay="0"/>
                                  </p:stCondLst>
                                  <p:childTnLst>
                                    <p:animRot by="21600000">
                                      <p:cBhvr>
                                        <p:cTn id="30" dur="2000" fill="hold"/>
                                        <p:tgtEl>
                                          <p:spTgt spid="42"/>
                                        </p:tgtEl>
                                        <p:attrNameLst>
                                          <p:attrName>r</p:attrName>
                                        </p:attrNameLst>
                                      </p:cBhvr>
                                    </p:animRot>
                                  </p:childTnLst>
                                </p:cTn>
                              </p:par>
                              <p:par>
                                <p:cTn id="31" presetID="8" presetClass="emph" presetSubtype="0" fill="hold" nodeType="withEffect">
                                  <p:stCondLst>
                                    <p:cond delay="0"/>
                                  </p:stCondLst>
                                  <p:childTnLst>
                                    <p:animRot by="21600000">
                                      <p:cBhvr>
                                        <p:cTn id="32" dur="2000" fill="hold"/>
                                        <p:tgtEl>
                                          <p:spTgt spid="44"/>
                                        </p:tgtEl>
                                        <p:attrNameLst>
                                          <p:attrName>r</p:attrName>
                                        </p:attrNameLst>
                                      </p:cBhvr>
                                    </p:animRot>
                                  </p:childTnLst>
                                </p:cTn>
                              </p:par>
                              <p:par>
                                <p:cTn id="33" presetID="8" presetClass="emph" presetSubtype="0" fill="hold" nodeType="withEffect">
                                  <p:stCondLst>
                                    <p:cond delay="0"/>
                                  </p:stCondLst>
                                  <p:childTnLst>
                                    <p:animRot by="21600000">
                                      <p:cBhvr>
                                        <p:cTn id="34" dur="2000" fill="hold"/>
                                        <p:tgtEl>
                                          <p:spTgt spid="46"/>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8"/>
                                        </p:tgtEl>
                                        <p:attrNameLst>
                                          <p:attrName>style.visibility</p:attrName>
                                        </p:attrNameLst>
                                      </p:cBhvr>
                                      <p:to>
                                        <p:strVal val="visible"/>
                                      </p:to>
                                    </p:set>
                                    <p:animEffect transition="in" filter="fade">
                                      <p:cBhvr>
                                        <p:cTn id="57" dur="500"/>
                                        <p:tgtEl>
                                          <p:spTgt spid="48"/>
                                        </p:tgtEl>
                                      </p:cBhvr>
                                    </p:animEffect>
                                  </p:childTnLst>
                                </p:cTn>
                              </p:par>
                              <p:par>
                                <p:cTn id="58" presetID="10" presetClass="entr" presetSubtype="0" fill="hold" nodeType="with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fade">
                                      <p:cBhvr>
                                        <p:cTn id="60" dur="500"/>
                                        <p:tgtEl>
                                          <p:spTgt spid="52"/>
                                        </p:tgtEl>
                                      </p:cBhvr>
                                    </p:animEffect>
                                  </p:childTnLst>
                                </p:cTn>
                              </p:par>
                              <p:par>
                                <p:cTn id="61" presetID="21" presetClass="exit" presetSubtype="1" fill="hold" nodeType="withEffect">
                                  <p:stCondLst>
                                    <p:cond delay="500"/>
                                  </p:stCondLst>
                                  <p:childTnLst>
                                    <p:animEffect transition="out" filter="wheel(1)">
                                      <p:cBhvr>
                                        <p:cTn id="62" dur="1000"/>
                                        <p:tgtEl>
                                          <p:spTgt spid="48"/>
                                        </p:tgtEl>
                                      </p:cBhvr>
                                    </p:animEffect>
                                    <p:set>
                                      <p:cBhvr>
                                        <p:cTn id="63" dur="1" fill="hold">
                                          <p:stCondLst>
                                            <p:cond delay="999"/>
                                          </p:stCondLst>
                                        </p:cTn>
                                        <p:tgtEl>
                                          <p:spTgt spid="48"/>
                                        </p:tgtEl>
                                        <p:attrNameLst>
                                          <p:attrName>style.visibility</p:attrName>
                                        </p:attrNameLst>
                                      </p:cBhvr>
                                      <p:to>
                                        <p:strVal val="hidden"/>
                                      </p:to>
                                    </p:set>
                                  </p:childTnLst>
                                </p:cTn>
                              </p:par>
                              <p:par>
                                <p:cTn id="64" presetID="21" presetClass="exit" presetSubtype="1" fill="hold" nodeType="withEffect">
                                  <p:stCondLst>
                                    <p:cond delay="0"/>
                                  </p:stCondLst>
                                  <p:childTnLst>
                                    <p:animEffect transition="out" filter="wheel(1)">
                                      <p:cBhvr>
                                        <p:cTn id="65" dur="2000"/>
                                        <p:tgtEl>
                                          <p:spTgt spid="52"/>
                                        </p:tgtEl>
                                      </p:cBhvr>
                                    </p:animEffect>
                                    <p:set>
                                      <p:cBhvr>
                                        <p:cTn id="66" dur="1" fill="hold">
                                          <p:stCondLst>
                                            <p:cond delay="1999"/>
                                          </p:stCondLst>
                                        </p:cTn>
                                        <p:tgtEl>
                                          <p:spTgt spid="52"/>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6"/>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5"/>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6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105"/>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8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8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nodeType="clickEffect">
                                  <p:stCondLst>
                                    <p:cond delay="0"/>
                                  </p:stCondLst>
                                  <p:childTnLst>
                                    <p:set>
                                      <p:cBhvr>
                                        <p:cTn id="106" dur="1" fill="hold">
                                          <p:stCondLst>
                                            <p:cond delay="0"/>
                                          </p:stCondLst>
                                        </p:cTn>
                                        <p:tgtEl>
                                          <p:spTgt spid="103"/>
                                        </p:tgtEl>
                                        <p:attrNameLst>
                                          <p:attrName>style.visibility</p:attrName>
                                        </p:attrNameLst>
                                      </p:cBhvr>
                                      <p:to>
                                        <p:strVal val="visible"/>
                                      </p:to>
                                    </p:set>
                                  </p:childTnLst>
                                </p:cTn>
                              </p:par>
                            </p:childTnLst>
                          </p:cTn>
                        </p:par>
                      </p:childTnLst>
                    </p:cTn>
                  </p:par>
                  <p:par>
                    <p:cTn id="107" fill="hold">
                      <p:stCondLst>
                        <p:cond delay="indefinite"/>
                      </p:stCondLst>
                      <p:childTnLst>
                        <p:par>
                          <p:cTn id="108" fill="hold">
                            <p:stCondLst>
                              <p:cond delay="0"/>
                            </p:stCondLst>
                            <p:childTnLst>
                              <p:par>
                                <p:cTn id="109" presetID="1" presetClass="exit" presetSubtype="0" fill="hold" nodeType="clickEffect">
                                  <p:stCondLst>
                                    <p:cond delay="0"/>
                                  </p:stCondLst>
                                  <p:childTnLst>
                                    <p:set>
                                      <p:cBhvr>
                                        <p:cTn id="110" dur="1" fill="hold">
                                          <p:stCondLst>
                                            <p:cond delay="0"/>
                                          </p:stCondLst>
                                        </p:cTn>
                                        <p:tgtEl>
                                          <p:spTgt spid="10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10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8609</TotalTime>
  <Words>3409</Words>
  <Application>Microsoft Office PowerPoint</Application>
  <PresentationFormat>Widescreen</PresentationFormat>
  <Paragraphs>426</Paragraphs>
  <Slides>23</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Inter</vt:lpstr>
      <vt:lpstr>Arial</vt:lpstr>
      <vt:lpstr>Calibri</vt:lpstr>
      <vt:lpstr>Courier New</vt:lpstr>
      <vt:lpstr>Times New Roman</vt:lpstr>
      <vt:lpstr>Office Theme</vt:lpstr>
      <vt:lpstr>The Plant Microbiome and How to Study It with High Throughput Sequencing</vt:lpstr>
      <vt:lpstr>PowerPoint Presentation</vt:lpstr>
      <vt:lpstr>The plant environment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Plant Microbiome and How to Study It with High Throughput Sequencing</dc:title>
  <dc:creator>Li, Xiaoping</dc:creator>
  <cp:lastModifiedBy>Li, Xiaoping</cp:lastModifiedBy>
  <cp:revision>350</cp:revision>
  <dcterms:created xsi:type="dcterms:W3CDTF">2021-02-03T15:51:17Z</dcterms:created>
  <dcterms:modified xsi:type="dcterms:W3CDTF">2021-02-12T15:46:30Z</dcterms:modified>
</cp:coreProperties>
</file>